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heme/theme2.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3"/>
  </p:notesMasterIdLst>
  <p:sldIdLst>
    <p:sldId id="409" r:id="rId2"/>
    <p:sldId id="411" r:id="rId3"/>
    <p:sldId id="412" r:id="rId4"/>
    <p:sldId id="413" r:id="rId5"/>
    <p:sldId id="416" r:id="rId6"/>
    <p:sldId id="431" r:id="rId7"/>
    <p:sldId id="433" r:id="rId8"/>
    <p:sldId id="434" r:id="rId9"/>
    <p:sldId id="447" r:id="rId10"/>
    <p:sldId id="448" r:id="rId11"/>
    <p:sldId id="435" r:id="rId12"/>
    <p:sldId id="442" r:id="rId13"/>
    <p:sldId id="443" r:id="rId14"/>
    <p:sldId id="446" r:id="rId15"/>
    <p:sldId id="445" r:id="rId16"/>
    <p:sldId id="436" r:id="rId17"/>
    <p:sldId id="437" r:id="rId18"/>
    <p:sldId id="438" r:id="rId19"/>
    <p:sldId id="439" r:id="rId20"/>
    <p:sldId id="417" r:id="rId21"/>
    <p:sldId id="42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6">
          <p15:clr>
            <a:srgbClr val="A4A3A4"/>
          </p15:clr>
        </p15:guide>
        <p15:guide id="2" pos="383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08B"/>
    <a:srgbClr val="F8F8F8"/>
    <a:srgbClr val="BBD6EA"/>
    <a:srgbClr val="8AB9DA"/>
    <a:srgbClr val="6DA6D1"/>
    <a:srgbClr val="234B6D"/>
    <a:srgbClr val="6DBBAA"/>
    <a:srgbClr val="B2E4D1"/>
    <a:srgbClr val="7DD8CC"/>
    <a:srgbClr val="ABE4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94" d="100"/>
          <a:sy n="94" d="100"/>
        </p:scale>
        <p:origin x="80" y="184"/>
      </p:cViewPr>
      <p:guideLst>
        <p:guide orient="horz" pos="2096"/>
        <p:guide pos="383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8952F-760D-4D9F-BC28-E34697972CA0}" type="datetimeFigureOut">
              <a:rPr lang="zh-CN" altLang="en-US" smtClean="0"/>
              <a:t>2021/11/13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AD6B4-3121-402C-83E5-54E1BD75BF53}" type="slidenum">
              <a:rPr lang="zh-CN" altLang="en-US" smtClean="0"/>
              <a:t>‹#›</a:t>
            </a:fld>
            <a:endParaRPr lang="zh-CN" altLang="en-US"/>
          </a:p>
        </p:txBody>
      </p:sp>
    </p:spTree>
    <p:extLst>
      <p:ext uri="{BB962C8B-B14F-4D97-AF65-F5344CB8AC3E}">
        <p14:creationId xmlns:p14="http://schemas.microsoft.com/office/powerpoint/2010/main" val="310774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Master" Target="../slideMasters/slideMaster1.xml"/><Relationship Id="rId5" Type="http://schemas.openxmlformats.org/officeDocument/2006/relationships/tags" Target="../tags/tag36.xml"/><Relationship Id="rId4" Type="http://schemas.openxmlformats.org/officeDocument/2006/relationships/tags" Target="../tags/tag3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grpSp>
        <p:nvGrpSpPr>
          <p:cNvPr id="24" name="组合 23"/>
          <p:cNvGrpSpPr/>
          <p:nvPr userDrawn="1"/>
        </p:nvGrpSpPr>
        <p:grpSpPr>
          <a:xfrm>
            <a:off x="0" y="0"/>
            <a:ext cx="3996055" cy="3150870"/>
            <a:chOff x="0" y="0"/>
            <a:chExt cx="6293" cy="4962"/>
          </a:xfrm>
        </p:grpSpPr>
        <p:sp>
          <p:nvSpPr>
            <p:cNvPr id="23" name="直角三角形 22"/>
            <p:cNvSpPr/>
            <p:nvPr userDrawn="1"/>
          </p:nvSpPr>
          <p:spPr>
            <a:xfrm rot="5400000">
              <a:off x="764" y="649"/>
              <a:ext cx="3550" cy="5077"/>
            </a:xfrm>
            <a:prstGeom prst="rtTriangle">
              <a:avLst/>
            </a:prstGeom>
            <a:pattFill prst="ltHorz">
              <a:fgClr>
                <a:srgbClr val="2C608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21" name="直角三角形 20"/>
            <p:cNvSpPr/>
            <p:nvPr userDrawn="1"/>
          </p:nvSpPr>
          <p:spPr>
            <a:xfrm rot="5400000">
              <a:off x="2181" y="-728"/>
              <a:ext cx="3385" cy="4841"/>
            </a:xfrm>
            <a:prstGeom prst="rtTriangle">
              <a:avLst/>
            </a:prstGeom>
            <a:solidFill>
              <a:srgbClr val="BBD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20" name="直角三角形 19"/>
            <p:cNvSpPr/>
            <p:nvPr userDrawn="1"/>
          </p:nvSpPr>
          <p:spPr>
            <a:xfrm rot="5400000">
              <a:off x="828" y="-828"/>
              <a:ext cx="3849" cy="5505"/>
            </a:xfrm>
            <a:prstGeom prst="rtTriangle">
              <a:avLst/>
            </a:prstGeom>
            <a:solidFill>
              <a:srgbClr val="2C6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grpSp>
      <p:grpSp>
        <p:nvGrpSpPr>
          <p:cNvPr id="25" name="组合 24"/>
          <p:cNvGrpSpPr/>
          <p:nvPr userDrawn="1"/>
        </p:nvGrpSpPr>
        <p:grpSpPr>
          <a:xfrm flipH="1" flipV="1">
            <a:off x="9141583" y="5013674"/>
            <a:ext cx="3050417" cy="1855756"/>
            <a:chOff x="0" y="0"/>
            <a:chExt cx="7208" cy="4385"/>
          </a:xfrm>
        </p:grpSpPr>
        <p:sp>
          <p:nvSpPr>
            <p:cNvPr id="27" name="直角三角形 26"/>
            <p:cNvSpPr/>
            <p:nvPr userDrawn="1"/>
          </p:nvSpPr>
          <p:spPr>
            <a:xfrm rot="5400000">
              <a:off x="728" y="272"/>
              <a:ext cx="3385" cy="4841"/>
            </a:xfrm>
            <a:prstGeom prst="rtTriangle">
              <a:avLst/>
            </a:prstGeom>
            <a:pattFill prst="ltVert">
              <a:fgClr>
                <a:srgbClr val="2C608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26" name="直角三角形 25"/>
            <p:cNvSpPr/>
            <p:nvPr userDrawn="1"/>
          </p:nvSpPr>
          <p:spPr>
            <a:xfrm rot="5400000">
              <a:off x="2894" y="-763"/>
              <a:ext cx="3550" cy="5077"/>
            </a:xfrm>
            <a:prstGeom prst="rtTriangle">
              <a:avLst/>
            </a:prstGeom>
            <a:solidFill>
              <a:srgbClr val="BBD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28" name="直角三角形 27"/>
            <p:cNvSpPr/>
            <p:nvPr userDrawn="1"/>
          </p:nvSpPr>
          <p:spPr>
            <a:xfrm rot="5400000">
              <a:off x="828" y="-828"/>
              <a:ext cx="3849" cy="5505"/>
            </a:xfrm>
            <a:prstGeom prst="rtTriangle">
              <a:avLst/>
            </a:prstGeom>
            <a:solidFill>
              <a:srgbClr val="2C6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grpSp>
      <p:sp>
        <p:nvSpPr>
          <p:cNvPr id="2" name="页脚占位符 1">
            <a:extLst>
              <a:ext uri="{FF2B5EF4-FFF2-40B4-BE49-F238E27FC236}">
                <a16:creationId xmlns:a16="http://schemas.microsoft.com/office/drawing/2014/main" id="{C0F34B60-F613-4FA7-A196-E110D0E7BEDF}"/>
              </a:ext>
            </a:extLst>
          </p:cNvPr>
          <p:cNvSpPr>
            <a:spLocks noGrp="1"/>
          </p:cNvSpPr>
          <p:nvPr>
            <p:ph type="ftr" sz="quarter" idx="10"/>
          </p:nvPr>
        </p:nvSpPr>
        <p:spPr/>
        <p:txBody>
          <a:bodyPr/>
          <a:lstStyle/>
          <a:p>
            <a:endParaRPr lang="zh-CN" altLang="en-US"/>
          </a:p>
        </p:txBody>
      </p:sp>
      <p:sp>
        <p:nvSpPr>
          <p:cNvPr id="3" name="灯片编号占位符 2">
            <a:extLst>
              <a:ext uri="{FF2B5EF4-FFF2-40B4-BE49-F238E27FC236}">
                <a16:creationId xmlns:a16="http://schemas.microsoft.com/office/drawing/2014/main" id="{F604FB90-1E5E-4C7C-B327-7763D41F4C44}"/>
              </a:ext>
            </a:extLst>
          </p:cNvPr>
          <p:cNvSpPr>
            <a:spLocks noGrp="1"/>
          </p:cNvSpPr>
          <p:nvPr>
            <p:ph type="sldNum" sz="quarter" idx="11"/>
          </p:nvPr>
        </p:nvSpPr>
        <p:spPr/>
        <p:txBody>
          <a:bodyPr/>
          <a:lstStyle/>
          <a:p>
            <a:fld id="{1D13DDC3-3872-48EC-85E2-1E675C5F13D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fld id="{49AE70B2-8BF9-45C0-BB95-33D1B9D3A854}" type="slidenum">
              <a:rPr lang="zh-CN" altLang="en-US" smtClean="0"/>
              <a:pPr/>
              <a:t>‹#›</a:t>
            </a:fld>
            <a:endParaRPr lang="zh-CN" altLang="en-US" dirty="0"/>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Times New Roman" panose="02020603050405020304" pitchFamily="18" charset="0"/>
                <a:ea typeface="微软雅黑" panose="020B0503020204020204" pitchFamily="34" charset="-122"/>
                <a:cs typeface="+mj-cs"/>
                <a:sym typeface="+mn-ea"/>
              </a:defRPr>
            </a:lvl1pPr>
          </a:lstStyle>
          <a:p>
            <a:pPr lvl="0"/>
            <a:r>
              <a:rPr dirty="0">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latin typeface="Times New Roman" panose="02020603050405020304" pitchFamily="18"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7" name="直角三角形 6"/>
          <p:cNvSpPr/>
          <p:nvPr userDrawn="1"/>
        </p:nvSpPr>
        <p:spPr>
          <a:xfrm rot="5400000" flipH="1">
            <a:off x="709930" y="2867660"/>
            <a:ext cx="3292475" cy="4711700"/>
          </a:xfrm>
          <a:prstGeom prst="rtTriangle">
            <a:avLst/>
          </a:prstGeom>
          <a:solidFill>
            <a:srgbClr val="2C6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grpSp>
        <p:nvGrpSpPr>
          <p:cNvPr id="24" name="组合 23"/>
          <p:cNvGrpSpPr/>
          <p:nvPr userDrawn="1"/>
        </p:nvGrpSpPr>
        <p:grpSpPr>
          <a:xfrm>
            <a:off x="0" y="0"/>
            <a:ext cx="5837555" cy="4603115"/>
            <a:chOff x="0" y="0"/>
            <a:chExt cx="6293" cy="4962"/>
          </a:xfrm>
        </p:grpSpPr>
        <p:sp>
          <p:nvSpPr>
            <p:cNvPr id="23" name="直角三角形 22"/>
            <p:cNvSpPr/>
            <p:nvPr userDrawn="1"/>
          </p:nvSpPr>
          <p:spPr>
            <a:xfrm rot="5400000">
              <a:off x="764" y="649"/>
              <a:ext cx="3550" cy="5077"/>
            </a:xfrm>
            <a:prstGeom prst="rtTriangle">
              <a:avLst/>
            </a:prstGeom>
            <a:pattFill prst="ltHorz">
              <a:fgClr>
                <a:srgbClr val="2C608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21" name="直角三角形 20"/>
            <p:cNvSpPr/>
            <p:nvPr userDrawn="1"/>
          </p:nvSpPr>
          <p:spPr>
            <a:xfrm rot="5400000">
              <a:off x="2181" y="-728"/>
              <a:ext cx="3385" cy="4841"/>
            </a:xfrm>
            <a:prstGeom prst="rtTriangle">
              <a:avLst/>
            </a:prstGeom>
            <a:solidFill>
              <a:srgbClr val="BBD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20" name="直角三角形 19"/>
            <p:cNvSpPr/>
            <p:nvPr userDrawn="1"/>
          </p:nvSpPr>
          <p:spPr>
            <a:xfrm rot="5400000">
              <a:off x="828" y="-828"/>
              <a:ext cx="3849" cy="5505"/>
            </a:xfrm>
            <a:prstGeom prst="rtTriangle">
              <a:avLst/>
            </a:prstGeom>
            <a:solidFill>
              <a:srgbClr val="2C6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grpSp>
      <p:sp>
        <p:nvSpPr>
          <p:cNvPr id="28" name="直角三角形 27"/>
          <p:cNvSpPr/>
          <p:nvPr userDrawn="1"/>
        </p:nvSpPr>
        <p:spPr>
          <a:xfrm rot="5400000" flipH="1">
            <a:off x="537845" y="3841750"/>
            <a:ext cx="2490470" cy="3564890"/>
          </a:xfrm>
          <a:prstGeom prst="rtTriangle">
            <a:avLst/>
          </a:prstGeom>
          <a:solidFill>
            <a:srgbClr val="BBD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2" name="页脚占位符 1">
            <a:extLst>
              <a:ext uri="{FF2B5EF4-FFF2-40B4-BE49-F238E27FC236}">
                <a16:creationId xmlns:a16="http://schemas.microsoft.com/office/drawing/2014/main" id="{062BDC24-A595-4AA0-AA66-223EFBA4E493}"/>
              </a:ext>
            </a:extLst>
          </p:cNvPr>
          <p:cNvSpPr>
            <a:spLocks noGrp="1"/>
          </p:cNvSpPr>
          <p:nvPr>
            <p:ph type="ftr" sz="quarter" idx="10"/>
          </p:nvPr>
        </p:nvSpPr>
        <p:spPr/>
        <p:txBody>
          <a:bodyPr/>
          <a:lstStyle/>
          <a:p>
            <a:endParaRPr lang="zh-CN" altLang="en-US"/>
          </a:p>
        </p:txBody>
      </p:sp>
      <p:sp>
        <p:nvSpPr>
          <p:cNvPr id="3" name="灯片编号占位符 2">
            <a:extLst>
              <a:ext uri="{FF2B5EF4-FFF2-40B4-BE49-F238E27FC236}">
                <a16:creationId xmlns:a16="http://schemas.microsoft.com/office/drawing/2014/main" id="{D3F16D1D-8B81-41B3-9FBB-E5418923AD6E}"/>
              </a:ext>
            </a:extLst>
          </p:cNvPr>
          <p:cNvSpPr>
            <a:spLocks noGrp="1"/>
          </p:cNvSpPr>
          <p:nvPr>
            <p:ph type="sldNum" sz="quarter" idx="11"/>
          </p:nvPr>
        </p:nvSpPr>
        <p:spPr/>
        <p:txBody>
          <a:bodyPr/>
          <a:lstStyle/>
          <a:p>
            <a:fld id="{1D13DDC3-3872-48EC-85E2-1E675C5F13D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4103991-EC82-4D4B-B7C1-27C6091D7DF0}"/>
              </a:ext>
            </a:extLst>
          </p:cNvPr>
          <p:cNvSpPr>
            <a:spLocks noGrp="1"/>
          </p:cNvSpPr>
          <p:nvPr>
            <p:ph type="ftr" sz="quarter" idx="10"/>
          </p:nvPr>
        </p:nvSpPr>
        <p:spPr/>
        <p:txBody>
          <a:bodyPr/>
          <a:lstStyle/>
          <a:p>
            <a:endParaRPr lang="zh-CN" altLang="en-US"/>
          </a:p>
        </p:txBody>
      </p:sp>
      <p:sp>
        <p:nvSpPr>
          <p:cNvPr id="3" name="灯片编号占位符 2">
            <a:extLst>
              <a:ext uri="{FF2B5EF4-FFF2-40B4-BE49-F238E27FC236}">
                <a16:creationId xmlns:a16="http://schemas.microsoft.com/office/drawing/2014/main" id="{9A08EA17-A16E-4C46-8AAA-9BBFF345E7D2}"/>
              </a:ext>
            </a:extLst>
          </p:cNvPr>
          <p:cNvSpPr>
            <a:spLocks noGrp="1"/>
          </p:cNvSpPr>
          <p:nvPr>
            <p:ph type="sldNum" sz="quarter" idx="11"/>
          </p:nvPr>
        </p:nvSpPr>
        <p:spPr/>
        <p:txBody>
          <a:bodyPr/>
          <a:lstStyle/>
          <a:p>
            <a:fld id="{1D13DDC3-3872-48EC-85E2-1E675C5F13D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grpSp>
        <p:nvGrpSpPr>
          <p:cNvPr id="10" name="组合 9"/>
          <p:cNvGrpSpPr/>
          <p:nvPr userDrawn="1"/>
        </p:nvGrpSpPr>
        <p:grpSpPr>
          <a:xfrm>
            <a:off x="0" y="0"/>
            <a:ext cx="1413510" cy="1115060"/>
            <a:chOff x="0" y="0"/>
            <a:chExt cx="6293" cy="4962"/>
          </a:xfrm>
        </p:grpSpPr>
        <p:sp>
          <p:nvSpPr>
            <p:cNvPr id="11" name="直角三角形 10"/>
            <p:cNvSpPr/>
            <p:nvPr userDrawn="1"/>
          </p:nvSpPr>
          <p:spPr>
            <a:xfrm rot="5400000">
              <a:off x="764" y="649"/>
              <a:ext cx="3550" cy="5077"/>
            </a:xfrm>
            <a:prstGeom prst="rtTriangle">
              <a:avLst/>
            </a:prstGeom>
            <a:pattFill prst="ltHorz">
              <a:fgClr>
                <a:srgbClr val="2C608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12" name="直角三角形 11"/>
            <p:cNvSpPr/>
            <p:nvPr userDrawn="1"/>
          </p:nvSpPr>
          <p:spPr>
            <a:xfrm rot="5400000">
              <a:off x="2181" y="-728"/>
              <a:ext cx="3385" cy="4841"/>
            </a:xfrm>
            <a:prstGeom prst="rtTriangle">
              <a:avLst/>
            </a:prstGeom>
            <a:solidFill>
              <a:srgbClr val="BBD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13" name="直角三角形 12"/>
            <p:cNvSpPr/>
            <p:nvPr userDrawn="1"/>
          </p:nvSpPr>
          <p:spPr>
            <a:xfrm rot="5400000">
              <a:off x="828" y="-828"/>
              <a:ext cx="3849" cy="5505"/>
            </a:xfrm>
            <a:prstGeom prst="rtTriangle">
              <a:avLst/>
            </a:prstGeom>
            <a:solidFill>
              <a:srgbClr val="2C6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grpSp>
      <p:sp>
        <p:nvSpPr>
          <p:cNvPr id="2" name="页脚占位符 1">
            <a:extLst>
              <a:ext uri="{FF2B5EF4-FFF2-40B4-BE49-F238E27FC236}">
                <a16:creationId xmlns:a16="http://schemas.microsoft.com/office/drawing/2014/main" id="{8E785D5F-F2E5-4B91-AABE-7C3921103607}"/>
              </a:ext>
            </a:extLst>
          </p:cNvPr>
          <p:cNvSpPr>
            <a:spLocks noGrp="1"/>
          </p:cNvSpPr>
          <p:nvPr>
            <p:ph type="ftr" sz="quarter" idx="10"/>
          </p:nvPr>
        </p:nvSpPr>
        <p:spPr/>
        <p:txBody>
          <a:bodyPr/>
          <a:lstStyle/>
          <a:p>
            <a:endParaRPr lang="zh-CN" altLang="en-US"/>
          </a:p>
        </p:txBody>
      </p:sp>
      <p:sp>
        <p:nvSpPr>
          <p:cNvPr id="3" name="灯片编号占位符 2">
            <a:extLst>
              <a:ext uri="{FF2B5EF4-FFF2-40B4-BE49-F238E27FC236}">
                <a16:creationId xmlns:a16="http://schemas.microsoft.com/office/drawing/2014/main" id="{15ECBC2C-2E99-4AC3-950F-62912E0C9F36}"/>
              </a:ext>
            </a:extLst>
          </p:cNvPr>
          <p:cNvSpPr>
            <a:spLocks noGrp="1"/>
          </p:cNvSpPr>
          <p:nvPr>
            <p:ph type="sldNum" sz="quarter" idx="11"/>
          </p:nvPr>
        </p:nvSpPr>
        <p:spPr/>
        <p:txBody>
          <a:bodyPr/>
          <a:lstStyle/>
          <a:p>
            <a:fld id="{1D13DDC3-3872-48EC-85E2-1E675C5F13D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Times New Roman" panose="02020603050405020304" pitchFamily="18"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Times New Roman" panose="02020603050405020304" pitchFamily="18"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Times New Roman" panose="02020603050405020304" pitchFamily="18"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fld id="{49AE70B2-8BF9-45C0-BB95-33D1B9D3A854}" type="slidenum">
              <a:rPr lang="zh-CN" altLang="en-US" smtClean="0"/>
              <a:pPr/>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Times New Roman" panose="02020603050405020304" pitchFamily="18"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fld id="{49AE70B2-8BF9-45C0-BB95-33D1B9D3A854}" type="slidenum">
              <a:rPr lang="zh-CN" altLang="en-US" smtClean="0"/>
              <a:pPr/>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fld id="{49AE70B2-8BF9-45C0-BB95-33D1B9D3A854}" type="slidenum">
              <a:rPr lang="zh-CN" altLang="en-US" smtClean="0"/>
              <a:p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Times New Roman" panose="02020603050405020304" pitchFamily="18"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fld id="{FABC47A4-756D-490B-A52F-7D9E2C9FC05F}" type="slidenum">
              <a:rPr lang="zh-CN" altLang="en-US" smtClean="0"/>
              <a:pPr/>
              <a:t>‹#›</a:t>
            </a:fld>
            <a:endParaRPr lang="zh-CN" altLang="en-US" dirty="0"/>
          </a:p>
        </p:txBody>
      </p:sp>
      <p:sp>
        <p:nvSpPr>
          <p:cNvPr id="9" name="标题 8"/>
          <p:cNvSpPr>
            <a:spLocks noGrp="1"/>
          </p:cNvSpPr>
          <p:nvPr>
            <p:ph type="title"/>
            <p:custDataLst>
              <p:tags r:id="rId6"/>
            </p:custDataLst>
          </p:nvPr>
        </p:nvSpPr>
        <p:spPr>
          <a:xfrm>
            <a:off x="608400" y="608400"/>
            <a:ext cx="10969200" cy="705600"/>
          </a:xfrm>
        </p:spPr>
        <p:txBody>
          <a:bodyPr/>
          <a:lstStyle>
            <a:lvl1pPr>
              <a:defRPr baseline="0">
                <a:latin typeface="Times New Roman" panose="02020603050405020304" pitchFamily="18" charset="0"/>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Times New Roman" panose="02020603050405020304" pitchFamily="18"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latin typeface="Times New Roman" panose="02020603050405020304" pitchFamily="18"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lvl1pPr>
              <a:defRPr>
                <a:latin typeface="Times New Roman" panose="02020603050405020304" pitchFamily="18"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lvl1pPr>
              <a:defRPr>
                <a:latin typeface="Times New Roman" panose="02020603050405020304" pitchFamily="18" charset="0"/>
                <a:ea typeface="微软雅黑" panose="020B0503020204020204" pitchFamily="34" charset="-122"/>
              </a:defRPr>
            </a:lvl1pPr>
          </a:lstStyle>
          <a:p>
            <a:fld id="{49AE70B2-8BF9-45C0-BB95-33D1B9D3A854}" type="slidenum">
              <a:rPr lang="zh-CN" altLang="en-US" smtClean="0"/>
              <a:p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5253A9B-D297-4744-A07F-26DAE25C23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endParaRPr lang="zh-CN" altLang="en-US" dirty="0"/>
          </a:p>
        </p:txBody>
      </p:sp>
      <p:sp>
        <p:nvSpPr>
          <p:cNvPr id="3" name="灯片编号占位符 2">
            <a:extLst>
              <a:ext uri="{FF2B5EF4-FFF2-40B4-BE49-F238E27FC236}">
                <a16:creationId xmlns:a16="http://schemas.microsoft.com/office/drawing/2014/main" id="{55CB8DF4-48C1-4B3F-A358-B4D787D4B5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1D13DDC3-3872-48EC-85E2-1E675C5F13D3}" type="slidenum">
              <a:rPr lang="zh-CN" altLang="en-US" smtClean="0"/>
              <a:pPr/>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46.xml"/><Relationship Id="rId5" Type="http://schemas.openxmlformats.org/officeDocument/2006/relationships/image" Target="../media/image17.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4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49.xml"/><Relationship Id="rId5" Type="http://schemas.openxmlformats.org/officeDocument/2006/relationships/image" Target="../media/image24.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50.xml"/><Relationship Id="rId5" Type="http://schemas.openxmlformats.org/officeDocument/2006/relationships/image" Target="../media/image25.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image" Target="../media/image26.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5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5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sv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5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5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40.xml"/><Relationship Id="rId5" Type="http://schemas.openxmlformats.org/officeDocument/2006/relationships/image" Target="../media/image3.jp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4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4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68382" y="2874857"/>
            <a:ext cx="8728710" cy="830997"/>
          </a:xfrm>
          <a:prstGeom prst="rect">
            <a:avLst/>
          </a:prstGeom>
          <a:noFill/>
          <a:effectLst/>
        </p:spPr>
        <p:txBody>
          <a:bodyPr wrap="square" rtlCol="0">
            <a:spAutoFit/>
          </a:bodyPr>
          <a:lstStyle/>
          <a:p>
            <a:pPr algn="dist"/>
            <a:r>
              <a:rPr lang="en-US" altLang="zh-CN" sz="4800" dirty="0">
                <a:solidFill>
                  <a:srgbClr val="2C608B"/>
                </a:solidFill>
                <a:latin typeface="思源黑体 CN Normal" panose="020B0400000000000000" charset="-122"/>
                <a:ea typeface="思源黑体 CN Normal" panose="020B0400000000000000" charset="-122"/>
              </a:rPr>
              <a:t>CVPR2021 GAN </a:t>
            </a:r>
            <a:r>
              <a:rPr lang="zh-CN" altLang="en-US" sz="4800" dirty="0">
                <a:solidFill>
                  <a:srgbClr val="2C608B"/>
                </a:solidFill>
                <a:latin typeface="思源黑体 CN Normal" panose="020B0400000000000000" charset="-122"/>
                <a:ea typeface="思源黑体 CN Normal" panose="020B0400000000000000" charset="-122"/>
              </a:rPr>
              <a:t>论文调研</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2-3</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08BB59DF-D44F-42D9-ACC3-404F0F10524A}"/>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Face</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3/5</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p>
        </p:txBody>
      </p:sp>
      <p:sp>
        <p:nvSpPr>
          <p:cNvPr id="6" name="文本框 5">
            <a:extLst>
              <a:ext uri="{FF2B5EF4-FFF2-40B4-BE49-F238E27FC236}">
                <a16:creationId xmlns:a16="http://schemas.microsoft.com/office/drawing/2014/main" id="{407552A0-11A0-4DB7-B66F-C86B49931196}"/>
              </a:ext>
            </a:extLst>
          </p:cNvPr>
          <p:cNvSpPr txBox="1"/>
          <p:nvPr/>
        </p:nvSpPr>
        <p:spPr>
          <a:xfrm>
            <a:off x="1198245" y="770272"/>
            <a:ext cx="7187142" cy="369332"/>
          </a:xfrm>
          <a:prstGeom prst="rect">
            <a:avLst/>
          </a:prstGeom>
          <a:noFill/>
        </p:spPr>
        <p:txBody>
          <a:bodyPr wrap="square">
            <a:spAutoFit/>
          </a:bodyPr>
          <a:lstStyle/>
          <a:p>
            <a:r>
              <a:rPr lang="en-US" altLang="zh-CN" dirty="0" err="1">
                <a:solidFill>
                  <a:schemeClr val="accent1">
                    <a:lumMod val="50000"/>
                  </a:schemeClr>
                </a:solidFill>
                <a:latin typeface="Times New Roman" panose="02020603050405020304" pitchFamily="18" charset="0"/>
                <a:ea typeface="微软雅黑" panose="020B0503020204020204" pitchFamily="34" charset="-122"/>
              </a:rPr>
              <a:t>TediGAN</a:t>
            </a:r>
            <a:r>
              <a:rPr lang="en-US" altLang="zh-CN" dirty="0">
                <a:solidFill>
                  <a:schemeClr val="accent1">
                    <a:lumMod val="50000"/>
                  </a:schemeClr>
                </a:solidFill>
                <a:latin typeface="Times New Roman" panose="02020603050405020304" pitchFamily="18" charset="0"/>
                <a:ea typeface="微软雅黑" panose="020B0503020204020204" pitchFamily="34" charset="-122"/>
              </a:rPr>
              <a:t>: Text-Guided Diverse Face Image Generation and Manipulation</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AA681595-B16F-46AF-8337-1F91CA6E6926}"/>
              </a:ext>
            </a:extLst>
          </p:cNvPr>
          <p:cNvSpPr txBox="1"/>
          <p:nvPr/>
        </p:nvSpPr>
        <p:spPr>
          <a:xfrm>
            <a:off x="123550" y="1442421"/>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EEFAF9BD-FDD3-4BEA-A5A0-2B9CC2E1E487}"/>
              </a:ext>
            </a:extLst>
          </p:cNvPr>
          <p:cNvSpPr txBox="1"/>
          <p:nvPr/>
        </p:nvSpPr>
        <p:spPr>
          <a:xfrm>
            <a:off x="179784" y="2395883"/>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31D45BDB-C178-4661-B333-A77A8A092868}"/>
              </a:ext>
            </a:extLst>
          </p:cNvPr>
          <p:cNvSpPr txBox="1"/>
          <p:nvPr/>
        </p:nvSpPr>
        <p:spPr>
          <a:xfrm>
            <a:off x="76983" y="4073802"/>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489F3A78-EA71-4000-BE5F-3B7DAC23F943}"/>
              </a:ext>
            </a:extLst>
          </p:cNvPr>
          <p:cNvSpPr txBox="1"/>
          <p:nvPr/>
        </p:nvSpPr>
        <p:spPr>
          <a:xfrm>
            <a:off x="6434667" y="1193221"/>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4" name="文本框 13">
            <a:extLst>
              <a:ext uri="{FF2B5EF4-FFF2-40B4-BE49-F238E27FC236}">
                <a16:creationId xmlns:a16="http://schemas.microsoft.com/office/drawing/2014/main" id="{F1F2DD51-B605-4B76-9788-291074FD61B8}"/>
              </a:ext>
            </a:extLst>
          </p:cNvPr>
          <p:cNvSpPr txBox="1"/>
          <p:nvPr/>
        </p:nvSpPr>
        <p:spPr>
          <a:xfrm>
            <a:off x="1374352" y="2412230"/>
            <a:ext cx="4992582" cy="1718419"/>
          </a:xfrm>
          <a:prstGeom prst="rect">
            <a:avLst/>
          </a:prstGeom>
          <a:noFill/>
        </p:spPr>
        <p:txBody>
          <a:bodyPr wrap="square">
            <a:spAutoFit/>
          </a:bodyPr>
          <a:lstStyle/>
          <a:p>
            <a:pPr lvl="0">
              <a:spcBef>
                <a:spcPts val="1300"/>
              </a:spcBef>
              <a:spcAft>
                <a:spcPts val="1300"/>
              </a:spcAft>
            </a:pPr>
            <a:r>
              <a:rPr lang="zh-CN" altLang="zh-CN" sz="1400" b="0" kern="100" dirty="0">
                <a:effectLst/>
                <a:latin typeface="Times New Roman" panose="02020603050405020304" pitchFamily="18" charset="0"/>
                <a:ea typeface="微软雅黑" panose="020B0503020204020204" pitchFamily="34" charset="-122"/>
              </a:rPr>
              <a:t>尽管标签和草图</a:t>
            </a:r>
            <a:r>
              <a:rPr lang="zh-CN" altLang="en-US" sz="1400" b="0" kern="100" dirty="0">
                <a:effectLst/>
                <a:latin typeface="Times New Roman" panose="02020603050405020304" pitchFamily="18" charset="0"/>
                <a:ea typeface="微软雅黑" panose="020B0503020204020204" pitchFamily="34" charset="-122"/>
              </a:rPr>
              <a:t>指导图像生成的</a:t>
            </a:r>
            <a:r>
              <a:rPr lang="zh-CN" altLang="zh-CN" sz="1400" b="0" kern="100" dirty="0">
                <a:effectLst/>
                <a:latin typeface="Times New Roman" panose="02020603050405020304" pitchFamily="18" charset="0"/>
                <a:ea typeface="微软雅黑" panose="020B0503020204020204" pitchFamily="34" charset="-122"/>
              </a:rPr>
              <a:t>对应方法取得了成功，但</a:t>
            </a:r>
            <a:r>
              <a:rPr lang="zh-CN" altLang="zh-CN" sz="1400" b="1" kern="100" dirty="0">
                <a:effectLst/>
                <a:latin typeface="Times New Roman" panose="02020603050405020304" pitchFamily="18" charset="0"/>
                <a:ea typeface="微软雅黑" panose="020B0503020204020204" pitchFamily="34" charset="-122"/>
              </a:rPr>
              <a:t>大多数最先进的文本引导图像生成和处理方法只能生成低质量的图像</a:t>
            </a:r>
            <a:r>
              <a:rPr lang="zh-CN" altLang="zh-CN" sz="1400" b="0" kern="100" dirty="0">
                <a:effectLst/>
                <a:latin typeface="Times New Roman" panose="02020603050405020304" pitchFamily="18" charset="0"/>
                <a:ea typeface="微软雅黑" panose="020B0503020204020204" pitchFamily="34" charset="-122"/>
              </a:rPr>
              <a:t>。</a:t>
            </a:r>
            <a:endParaRPr lang="zh-CN" altLang="zh-CN" sz="1400" b="1" kern="100" dirty="0">
              <a:effectLst/>
              <a:latin typeface="Times New Roman" panose="02020603050405020304" pitchFamily="18" charset="0"/>
              <a:ea typeface="微软雅黑" panose="020B0503020204020204" pitchFamily="34" charset="-122"/>
            </a:endParaRPr>
          </a:p>
          <a:p>
            <a:pPr lvl="0">
              <a:spcBef>
                <a:spcPts val="1300"/>
              </a:spcBef>
              <a:spcAft>
                <a:spcPts val="1300"/>
              </a:spcAft>
            </a:pPr>
            <a:r>
              <a:rPr lang="zh-CN" altLang="zh-CN" sz="1400" b="1" kern="100" dirty="0">
                <a:effectLst/>
                <a:latin typeface="Times New Roman" panose="02020603050405020304" pitchFamily="18" charset="0"/>
                <a:ea typeface="微软雅黑" panose="020B0503020204020204" pitchFamily="34" charset="-122"/>
              </a:rPr>
              <a:t>旨在从文本中生成高质量图像的人通常会设计一个多阶段架构，并以渐进的方式训练他们的模型。</a:t>
            </a:r>
            <a:r>
              <a:rPr lang="zh-CN" altLang="zh-CN" sz="1400" b="0" kern="100" dirty="0">
                <a:effectLst/>
                <a:latin typeface="Times New Roman" panose="02020603050405020304" pitchFamily="18" charset="0"/>
                <a:ea typeface="微软雅黑" panose="020B0503020204020204" pitchFamily="34" charset="-122"/>
              </a:rPr>
              <a:t>多阶段训练过程既耗时又繁琐。</a:t>
            </a:r>
            <a:endParaRPr lang="zh-CN" altLang="zh-CN" sz="1400" b="1" kern="100" dirty="0">
              <a:effectLst/>
              <a:latin typeface="Times New Roman" panose="02020603050405020304" pitchFamily="18" charset="0"/>
              <a:ea typeface="微软雅黑" panose="020B0503020204020204" pitchFamily="34" charset="-122"/>
            </a:endParaRPr>
          </a:p>
        </p:txBody>
      </p:sp>
      <p:sp>
        <p:nvSpPr>
          <p:cNvPr id="16" name="文本框 15">
            <a:extLst>
              <a:ext uri="{FF2B5EF4-FFF2-40B4-BE49-F238E27FC236}">
                <a16:creationId xmlns:a16="http://schemas.microsoft.com/office/drawing/2014/main" id="{F9D1C172-E510-411D-93CC-701C839C7E2D}"/>
              </a:ext>
            </a:extLst>
          </p:cNvPr>
          <p:cNvSpPr txBox="1"/>
          <p:nvPr/>
        </p:nvSpPr>
        <p:spPr>
          <a:xfrm>
            <a:off x="1446348" y="1522280"/>
            <a:ext cx="4678632" cy="738664"/>
          </a:xfrm>
          <a:prstGeom prst="rect">
            <a:avLst/>
          </a:prstGeom>
          <a:noFill/>
        </p:spPr>
        <p:txBody>
          <a:bodyPr wrap="square">
            <a:spAutoFit/>
          </a:bodyPr>
          <a:lstStyle/>
          <a:p>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清华大学清华深圳国际研究生院、英国伦敦大学学院统计科学系、深圳香港中文大学数据科学学院、深圳市深圳大数据研究院大数据安全计算实验室</a:t>
            </a:r>
            <a:endParaRPr lang="zh-CN" altLang="en-US" sz="1400" dirty="0">
              <a:latin typeface="Times New Roman" panose="02020603050405020304" pitchFamily="18" charset="0"/>
              <a:ea typeface="微软雅黑" panose="020B0503020204020204" pitchFamily="34" charset="-122"/>
            </a:endParaRPr>
          </a:p>
        </p:txBody>
      </p:sp>
      <p:sp>
        <p:nvSpPr>
          <p:cNvPr id="18" name="文本框 17">
            <a:extLst>
              <a:ext uri="{FF2B5EF4-FFF2-40B4-BE49-F238E27FC236}">
                <a16:creationId xmlns:a16="http://schemas.microsoft.com/office/drawing/2014/main" id="{3F1DFD76-9AC2-4307-8F42-5582FD1F9B54}"/>
              </a:ext>
            </a:extLst>
          </p:cNvPr>
          <p:cNvSpPr txBox="1"/>
          <p:nvPr/>
        </p:nvSpPr>
        <p:spPr>
          <a:xfrm>
            <a:off x="393699" y="4425179"/>
            <a:ext cx="6040968" cy="2482731"/>
          </a:xfrm>
          <a:prstGeom prst="rect">
            <a:avLst/>
          </a:prstGeom>
          <a:noFill/>
        </p:spPr>
        <p:txBody>
          <a:bodyPr wrap="square">
            <a:spAutoFit/>
          </a:bodyPr>
          <a:lstStyle/>
          <a:p>
            <a:pPr lvl="0">
              <a:spcBef>
                <a:spcPts val="1300"/>
              </a:spcBef>
              <a:spcAft>
                <a:spcPts val="1300"/>
              </a:spcAft>
            </a:pPr>
            <a:r>
              <a:rPr lang="zh-CN" altLang="en-US" sz="1400" b="0" kern="100" dirty="0">
                <a:effectLst/>
                <a:latin typeface="Times New Roman" panose="02020603050405020304" pitchFamily="18" charset="0"/>
                <a:ea typeface="微软雅黑" panose="020B0503020204020204" pitchFamily="34" charset="-122"/>
              </a:rPr>
              <a:t>（</a:t>
            </a:r>
            <a:r>
              <a:rPr lang="en-US" altLang="zh-CN" sz="1400" b="0" kern="100" dirty="0">
                <a:effectLst/>
                <a:latin typeface="Times New Roman" panose="02020603050405020304" pitchFamily="18" charset="0"/>
                <a:ea typeface="微软雅黑" panose="020B0503020204020204" pitchFamily="34" charset="-122"/>
              </a:rPr>
              <a:t>1</a:t>
            </a:r>
            <a:r>
              <a:rPr lang="zh-CN" altLang="en-US" sz="1400" b="0"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我们提出了</a:t>
            </a:r>
            <a:r>
              <a:rPr lang="zh-CN" altLang="en-US" sz="1400" b="0" kern="100" dirty="0">
                <a:effectLst/>
                <a:latin typeface="Times New Roman" panose="02020603050405020304" pitchFamily="18" charset="0"/>
                <a:ea typeface="微软雅黑" panose="020B0503020204020204" pitchFamily="34" charset="-122"/>
              </a:rPr>
              <a:t>首个在文本引导的图像生成和图像操作两方面</a:t>
            </a:r>
            <a:r>
              <a:rPr lang="zh-CN" altLang="zh-CN" sz="1400" b="1" kern="100" dirty="0">
                <a:effectLst/>
                <a:latin typeface="Times New Roman" panose="02020603050405020304" pitchFamily="18" charset="0"/>
                <a:ea typeface="微软雅黑" panose="020B0503020204020204" pitchFamily="34" charset="-122"/>
              </a:rPr>
              <a:t>统一的框架</a:t>
            </a:r>
            <a:r>
              <a:rPr lang="en-US" altLang="zh-CN" sz="1400" b="1" kern="100" dirty="0" err="1">
                <a:effectLst/>
                <a:latin typeface="Times New Roman" panose="02020603050405020304" pitchFamily="18" charset="0"/>
                <a:ea typeface="微软雅黑" panose="020B0503020204020204" pitchFamily="34" charset="-122"/>
              </a:rPr>
              <a:t>TediGAN</a:t>
            </a:r>
            <a:r>
              <a:rPr lang="zh-CN" altLang="zh-CN" sz="1400" b="0" kern="100" dirty="0">
                <a:effectLst/>
                <a:latin typeface="Times New Roman" panose="02020603050405020304" pitchFamily="18" charset="0"/>
                <a:ea typeface="微软雅黑" panose="020B0503020204020204" pitchFamily="34" charset="-122"/>
              </a:rPr>
              <a:t>，可以在</a:t>
            </a:r>
            <a:r>
              <a:rPr lang="zh-CN" altLang="zh-CN" sz="1400" b="1" kern="100" dirty="0">
                <a:effectLst/>
                <a:latin typeface="Times New Roman" panose="02020603050405020304" pitchFamily="18" charset="0"/>
                <a:ea typeface="微软雅黑" panose="020B0503020204020204" pitchFamily="34" charset="-122"/>
              </a:rPr>
              <a:t>给定相同输入文本的情况下生成不同的图像，或者使用图像进行操作的文本</a:t>
            </a:r>
            <a:r>
              <a:rPr lang="zh-CN" altLang="zh-CN" sz="1400" b="0" kern="100" dirty="0">
                <a:effectLst/>
                <a:latin typeface="Times New Roman" panose="02020603050405020304" pitchFamily="18" charset="0"/>
                <a:ea typeface="微软雅黑" panose="020B0503020204020204" pitchFamily="34" charset="-122"/>
              </a:rPr>
              <a:t>，允许用户</a:t>
            </a:r>
            <a:r>
              <a:rPr lang="zh-CN" altLang="zh-CN" sz="1400" b="1" kern="100" dirty="0">
                <a:effectLst/>
                <a:latin typeface="Times New Roman" panose="02020603050405020304" pitchFamily="18" charset="0"/>
                <a:ea typeface="微软雅黑" panose="020B0503020204020204" pitchFamily="34" charset="-122"/>
              </a:rPr>
              <a:t>交互式地编辑不同属性的外观</a:t>
            </a:r>
            <a:r>
              <a:rPr lang="zh-CN" altLang="zh-CN" sz="1400" b="0" kern="100" dirty="0">
                <a:effectLst/>
                <a:latin typeface="Times New Roman" panose="02020603050405020304" pitchFamily="18" charset="0"/>
                <a:ea typeface="微软雅黑" panose="020B0503020204020204" pitchFamily="34" charset="-122"/>
              </a:rPr>
              <a:t>；</a:t>
            </a:r>
            <a:endParaRPr lang="en-US" altLang="zh-CN" sz="1400" b="1" kern="100" dirty="0">
              <a:latin typeface="Times New Roman" panose="02020603050405020304" pitchFamily="18" charset="0"/>
              <a:ea typeface="微软雅黑" panose="020B0503020204020204" pitchFamily="34" charset="-122"/>
            </a:endParaRPr>
          </a:p>
          <a:p>
            <a:pPr lvl="0">
              <a:spcBef>
                <a:spcPts val="1300"/>
              </a:spcBef>
              <a:spcAft>
                <a:spcPts val="1300"/>
              </a:spcAft>
            </a:pPr>
            <a:r>
              <a:rPr lang="zh-CN" altLang="en-US" sz="1400" b="1" kern="100" dirty="0">
                <a:effectLst/>
                <a:latin typeface="Times New Roman" panose="02020603050405020304" pitchFamily="18" charset="0"/>
                <a:ea typeface="微软雅黑" panose="020B0503020204020204" pitchFamily="34" charset="-122"/>
              </a:rPr>
              <a:t>（</a:t>
            </a:r>
            <a:r>
              <a:rPr lang="en-US" altLang="zh-CN" sz="1400" b="1" kern="100" dirty="0">
                <a:effectLst/>
                <a:latin typeface="Times New Roman" panose="02020603050405020304" pitchFamily="18" charset="0"/>
                <a:ea typeface="微软雅黑" panose="020B0503020204020204" pitchFamily="34" charset="-122"/>
              </a:rPr>
              <a:t>2</a:t>
            </a:r>
            <a:r>
              <a:rPr lang="zh-CN" altLang="en-US" sz="1400" b="1"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我们提出了一种</a:t>
            </a:r>
            <a:r>
              <a:rPr lang="en-US" altLang="zh-CN" sz="1400" b="1" kern="100" dirty="0">
                <a:effectLst/>
                <a:latin typeface="Times New Roman" panose="02020603050405020304" pitchFamily="18" charset="0"/>
                <a:ea typeface="微软雅黑" panose="020B0503020204020204" pitchFamily="34" charset="-122"/>
              </a:rPr>
              <a:t>GAN</a:t>
            </a:r>
            <a:r>
              <a:rPr lang="zh-CN" altLang="zh-CN" sz="1400" b="1" kern="100" dirty="0">
                <a:effectLst/>
                <a:latin typeface="Times New Roman" panose="02020603050405020304" pitchFamily="18" charset="0"/>
                <a:ea typeface="微软雅黑" panose="020B0503020204020204" pitchFamily="34" charset="-122"/>
              </a:rPr>
              <a:t>反演</a:t>
            </a:r>
            <a:r>
              <a:rPr lang="zh-CN" altLang="en-US" sz="1400" b="1" kern="100" dirty="0">
                <a:effectLst/>
                <a:latin typeface="Times New Roman" panose="02020603050405020304" pitchFamily="18" charset="0"/>
                <a:ea typeface="微软雅黑" panose="020B0503020204020204" pitchFamily="34" charset="-122"/>
              </a:rPr>
              <a:t>（</a:t>
            </a:r>
            <a:r>
              <a:rPr lang="en-US" altLang="zh-CN" sz="1400" b="1" kern="100" dirty="0">
                <a:effectLst/>
                <a:latin typeface="Times New Roman" panose="02020603050405020304" pitchFamily="18" charset="0"/>
                <a:ea typeface="微软雅黑" panose="020B0503020204020204" pitchFamily="34" charset="-122"/>
              </a:rPr>
              <a:t>Inversion)</a:t>
            </a:r>
            <a:r>
              <a:rPr lang="zh-CN" altLang="zh-CN" sz="1400" b="1" kern="100" dirty="0">
                <a:effectLst/>
                <a:latin typeface="Times New Roman" panose="02020603050405020304" pitchFamily="18" charset="0"/>
                <a:ea typeface="微软雅黑" panose="020B0503020204020204" pitchFamily="34" charset="-122"/>
              </a:rPr>
              <a:t>技术，该技术可以将多模态信息映射到预</a:t>
            </a:r>
            <a:r>
              <a:rPr lang="zh-CN" altLang="en-US" sz="1400" b="1" kern="100" dirty="0">
                <a:effectLst/>
                <a:latin typeface="Times New Roman" panose="02020603050405020304" pitchFamily="18" charset="0"/>
                <a:ea typeface="微软雅黑" panose="020B0503020204020204" pitchFamily="34" charset="-122"/>
              </a:rPr>
              <a:t>训练好的</a:t>
            </a:r>
            <a:r>
              <a:rPr lang="en-US" altLang="zh-CN" sz="1400" b="1" kern="100" dirty="0">
                <a:effectLst/>
                <a:latin typeface="Times New Roman" panose="02020603050405020304" pitchFamily="18" charset="0"/>
                <a:ea typeface="微软雅黑" panose="020B0503020204020204" pitchFamily="34" charset="-122"/>
              </a:rPr>
              <a:t>StyleGAN</a:t>
            </a:r>
            <a:r>
              <a:rPr lang="zh-CN" altLang="zh-CN" sz="1400" b="1" kern="100" dirty="0">
                <a:effectLst/>
                <a:latin typeface="Times New Roman" panose="02020603050405020304" pitchFamily="18" charset="0"/>
                <a:ea typeface="微软雅黑" panose="020B0503020204020204" pitchFamily="34" charset="-122"/>
              </a:rPr>
              <a:t>的公共潜在空间中</a:t>
            </a:r>
            <a:r>
              <a:rPr lang="zh-CN" altLang="zh-CN" sz="1400" b="0" kern="100" dirty="0">
                <a:effectLst/>
                <a:latin typeface="Times New Roman" panose="02020603050405020304" pitchFamily="18" charset="0"/>
                <a:ea typeface="微软雅黑" panose="020B0503020204020204" pitchFamily="34" charset="-122"/>
              </a:rPr>
              <a:t>，在该空间中可以学习实例级图像</a:t>
            </a:r>
            <a:r>
              <a:rPr lang="en-US" altLang="zh-CN" sz="1400" b="0"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文本对齐</a:t>
            </a:r>
            <a:r>
              <a:rPr lang="zh-CN" altLang="en-US" sz="1400" b="0" kern="100" dirty="0">
                <a:effectLst/>
                <a:latin typeface="Times New Roman" panose="02020603050405020304" pitchFamily="18" charset="0"/>
                <a:ea typeface="微软雅黑" panose="020B0503020204020204" pitchFamily="34" charset="-122"/>
              </a:rPr>
              <a:t>，因此</a:t>
            </a:r>
            <a:r>
              <a:rPr lang="en-US" altLang="zh-CN" sz="1400" b="0" kern="100" dirty="0" err="1">
                <a:effectLst/>
                <a:latin typeface="Times New Roman" panose="02020603050405020304" pitchFamily="18" charset="0"/>
                <a:ea typeface="微软雅黑" panose="020B0503020204020204" pitchFamily="34" charset="-122"/>
              </a:rPr>
              <a:t>Tedi</a:t>
            </a:r>
            <a:r>
              <a:rPr lang="zh-CN" altLang="en-US" sz="1400" b="0" kern="100" dirty="0">
                <a:effectLst/>
                <a:latin typeface="Times New Roman" panose="02020603050405020304" pitchFamily="18" charset="0"/>
                <a:ea typeface="微软雅黑" panose="020B0503020204020204" pitchFamily="34" charset="-122"/>
              </a:rPr>
              <a:t>固有地支持从多模态输入合成图片</a:t>
            </a:r>
            <a:r>
              <a:rPr lang="zh-CN" altLang="zh-CN" sz="1400" b="0" kern="100" dirty="0">
                <a:effectLst/>
                <a:latin typeface="Times New Roman" panose="02020603050405020304" pitchFamily="18" charset="0"/>
                <a:ea typeface="微软雅黑" panose="020B0503020204020204" pitchFamily="34" charset="-122"/>
              </a:rPr>
              <a:t>；</a:t>
            </a:r>
            <a:endParaRPr lang="en-US" altLang="zh-CN" sz="1400" b="1" kern="100" dirty="0">
              <a:effectLst/>
              <a:latin typeface="Times New Roman" panose="02020603050405020304" pitchFamily="18" charset="0"/>
              <a:ea typeface="微软雅黑" panose="020B0503020204020204" pitchFamily="34" charset="-122"/>
            </a:endParaRPr>
          </a:p>
          <a:p>
            <a:pPr lvl="0">
              <a:spcBef>
                <a:spcPts val="1300"/>
              </a:spcBef>
              <a:spcAft>
                <a:spcPts val="1300"/>
              </a:spcAft>
            </a:pPr>
            <a:r>
              <a:rPr lang="zh-CN" altLang="en-US" sz="1400" b="1" kern="100" dirty="0">
                <a:latin typeface="Times New Roman" panose="02020603050405020304" pitchFamily="18" charset="0"/>
                <a:ea typeface="微软雅黑" panose="020B0503020204020204" pitchFamily="34" charset="-122"/>
              </a:rPr>
              <a:t>（</a:t>
            </a:r>
            <a:r>
              <a:rPr lang="en-US" altLang="zh-CN" sz="1400" b="1" kern="100" dirty="0">
                <a:latin typeface="Times New Roman" panose="02020603050405020304" pitchFamily="18" charset="0"/>
                <a:ea typeface="微软雅黑" panose="020B0503020204020204" pitchFamily="34" charset="-122"/>
              </a:rPr>
              <a:t>3</a:t>
            </a:r>
            <a:r>
              <a:rPr lang="zh-CN" altLang="en-US" sz="1400" b="1" kern="100" dirty="0">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我们介绍了</a:t>
            </a:r>
            <a:r>
              <a:rPr lang="zh-CN" altLang="zh-CN" sz="1400" b="1" kern="100" dirty="0">
                <a:effectLst/>
                <a:latin typeface="Times New Roman" panose="02020603050405020304" pitchFamily="18" charset="0"/>
                <a:ea typeface="微软雅黑" panose="020B0503020204020204" pitchFamily="34" charset="-122"/>
              </a:rPr>
              <a:t>多模态</a:t>
            </a:r>
            <a:r>
              <a:rPr lang="en-US" altLang="zh-CN" sz="1400" b="1" kern="100" dirty="0" err="1">
                <a:effectLst/>
                <a:latin typeface="Times New Roman" panose="02020603050405020304" pitchFamily="18" charset="0"/>
                <a:ea typeface="微软雅黑" panose="020B0503020204020204" pitchFamily="34" charset="-122"/>
              </a:rPr>
              <a:t>Celeba</a:t>
            </a:r>
            <a:r>
              <a:rPr lang="en-US" altLang="zh-CN" sz="1400" b="1" kern="100" dirty="0">
                <a:effectLst/>
                <a:latin typeface="Times New Roman" panose="02020603050405020304" pitchFamily="18" charset="0"/>
                <a:ea typeface="微软雅黑" panose="020B0503020204020204" pitchFamily="34" charset="-122"/>
              </a:rPr>
              <a:t>-HQ</a:t>
            </a:r>
            <a:r>
              <a:rPr lang="zh-CN" altLang="zh-CN" sz="1400" b="1" kern="100" dirty="0">
                <a:effectLst/>
                <a:latin typeface="Times New Roman" panose="02020603050405020304" pitchFamily="18" charset="0"/>
                <a:ea typeface="微软雅黑" panose="020B0503020204020204" pitchFamily="34" charset="-122"/>
              </a:rPr>
              <a:t>数据集</a:t>
            </a:r>
            <a:r>
              <a:rPr lang="zh-CN" altLang="zh-CN" sz="1400" b="0" kern="100" dirty="0">
                <a:effectLst/>
                <a:latin typeface="Times New Roman" panose="02020603050405020304" pitchFamily="18" charset="0"/>
                <a:ea typeface="微软雅黑" panose="020B0503020204020204" pitchFamily="34" charset="-122"/>
              </a:rPr>
              <a:t>，由多模态面部图像和相应的文本描述组成。</a:t>
            </a:r>
            <a:endParaRPr lang="zh-CN" altLang="zh-CN" sz="1400" b="1" kern="100" dirty="0">
              <a:effectLst/>
              <a:latin typeface="Times New Roman" panose="02020603050405020304" pitchFamily="18" charset="0"/>
              <a:ea typeface="微软雅黑" panose="020B0503020204020204" pitchFamily="34" charset="-122"/>
            </a:endParaRPr>
          </a:p>
        </p:txBody>
      </p:sp>
      <p:sp>
        <p:nvSpPr>
          <p:cNvPr id="20" name="文本框 19">
            <a:extLst>
              <a:ext uri="{FF2B5EF4-FFF2-40B4-BE49-F238E27FC236}">
                <a16:creationId xmlns:a16="http://schemas.microsoft.com/office/drawing/2014/main" id="{28B15137-30F4-4618-8111-9BD213B2DF0F}"/>
              </a:ext>
            </a:extLst>
          </p:cNvPr>
          <p:cNvSpPr txBox="1"/>
          <p:nvPr/>
        </p:nvSpPr>
        <p:spPr>
          <a:xfrm>
            <a:off x="7251534" y="1139604"/>
            <a:ext cx="4760682" cy="2051844"/>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提出的方法引入了三个新的模块。</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StyleGAN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反演模块（</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StyleGAN inversion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）：学习反演，其中图像编码器可以将真实图像映射到</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空间；</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）视觉</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语言相似性模块（</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visual-linguistic similarity</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）：通过将两者投影到公共</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空间来学习与视觉表示一致的语言表示；</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图片 20">
            <a:extLst>
              <a:ext uri="{FF2B5EF4-FFF2-40B4-BE49-F238E27FC236}">
                <a16:creationId xmlns:a16="http://schemas.microsoft.com/office/drawing/2014/main" id="{DCCD7F0C-B6EF-4F5C-B669-BC7C12970D97}"/>
              </a:ext>
            </a:extLst>
          </p:cNvPr>
          <p:cNvPicPr/>
          <p:nvPr/>
        </p:nvPicPr>
        <p:blipFill>
          <a:blip r:embed="rId5"/>
          <a:stretch>
            <a:fillRect/>
          </a:stretch>
        </p:blipFill>
        <p:spPr>
          <a:xfrm>
            <a:off x="7430580" y="3120703"/>
            <a:ext cx="4367721" cy="2880929"/>
          </a:xfrm>
          <a:prstGeom prst="rect">
            <a:avLst/>
          </a:prstGeom>
        </p:spPr>
      </p:pic>
      <p:sp>
        <p:nvSpPr>
          <p:cNvPr id="23" name="文本框 22">
            <a:extLst>
              <a:ext uri="{FF2B5EF4-FFF2-40B4-BE49-F238E27FC236}">
                <a16:creationId xmlns:a16="http://schemas.microsoft.com/office/drawing/2014/main" id="{686A3405-0277-4ABF-9412-3AD80B2B0151}"/>
              </a:ext>
            </a:extLst>
          </p:cNvPr>
          <p:cNvSpPr txBox="1"/>
          <p:nvPr/>
        </p:nvSpPr>
        <p:spPr>
          <a:xfrm>
            <a:off x="6867674" y="6001632"/>
            <a:ext cx="5324326" cy="738664"/>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）实例级优化模块（</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instance-level Optimization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）：是编辑后的身份保持，可以精确地操作与文本一致的期望属性，同时忠实地重构无关属性。</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8398DD68-1A91-4000-91E9-77DD70F12423}"/>
              </a:ext>
            </a:extLst>
          </p:cNvPr>
          <p:cNvSpPr txBox="1"/>
          <p:nvPr/>
        </p:nvSpPr>
        <p:spPr>
          <a:xfrm>
            <a:off x="1592849" y="2892199"/>
            <a:ext cx="5013236" cy="905376"/>
          </a:xfrm>
          <a:prstGeom prst="rect">
            <a:avLst/>
          </a:prstGeom>
          <a:noFill/>
        </p:spPr>
        <p:txBody>
          <a:bodyPr wrap="square">
            <a:spAutoFit/>
          </a:bodyPr>
          <a:lstStyle/>
          <a:p>
            <a:pPr indent="266700" algn="just">
              <a:spcBef>
                <a:spcPts val="1300"/>
              </a:spcBef>
              <a:spcAft>
                <a:spcPts val="1300"/>
              </a:spcAft>
            </a:pPr>
            <a:r>
              <a:rPr lang="en-US" altLang="zh-CN" sz="1400" dirty="0">
                <a:solidFill>
                  <a:schemeClr val="accent6">
                    <a:lumMod val="75000"/>
                  </a:schemeClr>
                </a:solidFill>
                <a:effectLst/>
                <a:latin typeface="Times New Roman" panose="02020603050405020304" pitchFamily="18" charset="0"/>
                <a:ea typeface="宋体" panose="02010600030101010101" pitchFamily="2" charset="-122"/>
              </a:rPr>
              <a:t>Text-to-Image Generation</a:t>
            </a:r>
            <a:r>
              <a:rPr lang="zh-CN" altLang="zh-CN" sz="14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solidFill>
                  <a:schemeClr val="accent6">
                    <a:lumMod val="75000"/>
                  </a:schemeClr>
                </a:solidFill>
                <a:effectLst/>
                <a:latin typeface="Times New Roman" panose="02020603050405020304" pitchFamily="18" charset="0"/>
                <a:ea typeface="宋体" panose="02010600030101010101" pitchFamily="2" charset="-122"/>
              </a:rPr>
              <a:t>Text-Guided Image Manipulation</a:t>
            </a:r>
            <a:r>
              <a:rPr lang="zh-CN" altLang="zh-CN" sz="14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Image-Text Matching</a:t>
            </a:r>
            <a:r>
              <a:rPr lang="zh-CN" altLang="zh-CN" sz="14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GAN</a:t>
            </a:r>
            <a:r>
              <a:rPr lang="en-US" altLang="zh-CN" sz="1400" kern="100" dirty="0">
                <a:solidFill>
                  <a:schemeClr val="accent6">
                    <a:lumMod val="7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1400" kern="100" dirty="0">
                <a:solidFill>
                  <a:schemeClr val="accent6">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Inversion</a:t>
            </a:r>
            <a:endParaRPr lang="zh-CN" altLang="zh-CN" sz="1400" kern="100" dirty="0">
              <a:solidFill>
                <a:schemeClr val="accent6">
                  <a:lumMod val="75000"/>
                </a:schemeClr>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sz="1400" dirty="0">
              <a:solidFill>
                <a:schemeClr val="accent6">
                  <a:lumMod val="75000"/>
                </a:schemeClr>
              </a:solidFill>
              <a:latin typeface="Times New Roman" panose="02020603050405020304" pitchFamily="18" charset="0"/>
            </a:endParaRPr>
          </a:p>
        </p:txBody>
      </p:sp>
      <p:sp>
        <p:nvSpPr>
          <p:cNvPr id="26" name="灯片编号占位符 25">
            <a:extLst>
              <a:ext uri="{FF2B5EF4-FFF2-40B4-BE49-F238E27FC236}">
                <a16:creationId xmlns:a16="http://schemas.microsoft.com/office/drawing/2014/main" id="{CD432ACB-0038-4503-AD18-63AC2A36FDCE}"/>
              </a:ext>
            </a:extLst>
          </p:cNvPr>
          <p:cNvSpPr>
            <a:spLocks noGrp="1"/>
          </p:cNvSpPr>
          <p:nvPr>
            <p:ph type="sldNum" sz="quarter" idx="11"/>
          </p:nvPr>
        </p:nvSpPr>
        <p:spPr/>
        <p:txBody>
          <a:bodyPr/>
          <a:lstStyle/>
          <a:p>
            <a:fld id="{1D13DDC3-3872-48EC-85E2-1E675C5F13D3}"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45138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2-4</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sp>
        <p:nvSpPr>
          <p:cNvPr id="4" name="文本框 3">
            <a:extLst>
              <a:ext uri="{FF2B5EF4-FFF2-40B4-BE49-F238E27FC236}">
                <a16:creationId xmlns:a16="http://schemas.microsoft.com/office/drawing/2014/main" id="{F547DE5C-10BA-4155-9551-C4B98F3A1C22}"/>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Image</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1/15)</a:t>
            </a:r>
            <a:endPar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sp>
        <p:nvSpPr>
          <p:cNvPr id="6" name="文本框 5">
            <a:extLst>
              <a:ext uri="{FF2B5EF4-FFF2-40B4-BE49-F238E27FC236}">
                <a16:creationId xmlns:a16="http://schemas.microsoft.com/office/drawing/2014/main" id="{D5BB2E46-96AA-4062-8455-8661FAD0BF8F}"/>
              </a:ext>
            </a:extLst>
          </p:cNvPr>
          <p:cNvSpPr txBox="1"/>
          <p:nvPr/>
        </p:nvSpPr>
        <p:spPr>
          <a:xfrm>
            <a:off x="1287780" y="667217"/>
            <a:ext cx="7160048"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Repurposing GANs for One-shot Semantic Part Segmentation</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0E4BE491-95BF-4679-BF06-0ADDE1EC7C58}"/>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5277A1E2-D507-46A0-AC0E-9CB4AC102DB6}"/>
              </a:ext>
            </a:extLst>
          </p:cNvPr>
          <p:cNvSpPr txBox="1"/>
          <p:nvPr/>
        </p:nvSpPr>
        <p:spPr>
          <a:xfrm>
            <a:off x="123550" y="1795125"/>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07B39432-4AED-4397-9BB1-A1E9D0D56D2C}"/>
              </a:ext>
            </a:extLst>
          </p:cNvPr>
          <p:cNvSpPr txBox="1"/>
          <p:nvPr/>
        </p:nvSpPr>
        <p:spPr>
          <a:xfrm>
            <a:off x="-3088" y="3920435"/>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04802B29-395C-4683-BDBC-AC79C9CF206A}"/>
              </a:ext>
            </a:extLst>
          </p:cNvPr>
          <p:cNvSpPr txBox="1"/>
          <p:nvPr/>
        </p:nvSpPr>
        <p:spPr>
          <a:xfrm>
            <a:off x="6152564" y="1229384"/>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60E2415B-EE94-43D8-A8E7-F88107901672}"/>
              </a:ext>
            </a:extLst>
          </p:cNvPr>
          <p:cNvSpPr txBox="1"/>
          <p:nvPr/>
        </p:nvSpPr>
        <p:spPr>
          <a:xfrm>
            <a:off x="1360805" y="1323933"/>
            <a:ext cx="6156960" cy="307777"/>
          </a:xfrm>
          <a:prstGeom prst="rect">
            <a:avLst/>
          </a:prstGeom>
          <a:noFill/>
        </p:spPr>
        <p:txBody>
          <a:bodyPr wrap="square">
            <a:spAutoFit/>
          </a:bodyPr>
          <a:lstStyle/>
          <a:p>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泰国</a:t>
            </a:r>
            <a:r>
              <a:rPr lang="en-US" altLang="zh-CN" sz="1400" dirty="0">
                <a:effectLst/>
                <a:latin typeface="Times New Roman" panose="02020603050405020304" pitchFamily="18" charset="0"/>
                <a:ea typeface="微软雅黑" panose="020B0503020204020204" pitchFamily="34" charset="-122"/>
              </a:rPr>
              <a:t>VISTEC</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科学技术研究所</a:t>
            </a:r>
            <a:endParaRPr lang="zh-CN" altLang="en-US" sz="1400" dirty="0">
              <a:latin typeface="Times New Roman" panose="02020603050405020304" pitchFamily="18" charset="0"/>
              <a:ea typeface="微软雅黑" panose="020B0503020204020204" pitchFamily="34" charset="-122"/>
            </a:endParaRPr>
          </a:p>
        </p:txBody>
      </p:sp>
      <p:sp>
        <p:nvSpPr>
          <p:cNvPr id="14" name="文本框 13">
            <a:extLst>
              <a:ext uri="{FF2B5EF4-FFF2-40B4-BE49-F238E27FC236}">
                <a16:creationId xmlns:a16="http://schemas.microsoft.com/office/drawing/2014/main" id="{790136E8-DAF0-4121-A25D-1DD8BACEAD19}"/>
              </a:ext>
            </a:extLst>
          </p:cNvPr>
          <p:cNvSpPr txBox="1"/>
          <p:nvPr/>
        </p:nvSpPr>
        <p:spPr>
          <a:xfrm>
            <a:off x="1069552" y="1786058"/>
            <a:ext cx="5026448" cy="2149306"/>
          </a:xfrm>
          <a:prstGeom prst="rect">
            <a:avLst/>
          </a:prstGeom>
          <a:noFill/>
        </p:spPr>
        <p:txBody>
          <a:bodyPr wrap="square">
            <a:spAutoFit/>
          </a:bodyPr>
          <a:lstStyle/>
          <a:p>
            <a:pPr marL="342900" lvl="0" indent="-342900">
              <a:spcBef>
                <a:spcPts val="1300"/>
              </a:spcBef>
              <a:spcAft>
                <a:spcPts val="1300"/>
              </a:spcAft>
              <a:buFont typeface="+mj-lt"/>
              <a:buAutoNum type="arabicParenBoth"/>
            </a:pPr>
            <a:r>
              <a:rPr lang="zh-CN" altLang="zh-CN" sz="1400" b="0" kern="100" dirty="0">
                <a:effectLst/>
                <a:latin typeface="Times New Roman" panose="02020603050405020304" pitchFamily="18" charset="0"/>
                <a:ea typeface="微软雅黑" panose="020B0503020204020204" pitchFamily="34" charset="-122"/>
              </a:rPr>
              <a:t>年幼的孩子在第一次看到象鼻后能够识别出整个象群中这一明显的部分，而在</a:t>
            </a:r>
            <a:r>
              <a:rPr lang="en-US" altLang="zh-CN" sz="1400" b="0" kern="100" dirty="0">
                <a:effectLst/>
                <a:latin typeface="Times New Roman" panose="02020603050405020304" pitchFamily="18" charset="0"/>
                <a:ea typeface="微软雅黑" panose="020B0503020204020204" pitchFamily="34" charset="-122"/>
              </a:rPr>
              <a:t>CV</a:t>
            </a:r>
            <a:r>
              <a:rPr lang="zh-CN" altLang="zh-CN" sz="1400" b="0" kern="100" dirty="0">
                <a:effectLst/>
                <a:latin typeface="Times New Roman" panose="02020603050405020304" pitchFamily="18" charset="0"/>
                <a:ea typeface="微软雅黑" panose="020B0503020204020204" pitchFamily="34" charset="-122"/>
              </a:rPr>
              <a:t>中实现人的这种核心能力仍然是一种挑战，也就是</a:t>
            </a:r>
            <a:r>
              <a:rPr lang="zh-CN" altLang="zh-CN" sz="1400" b="1" kern="100" dirty="0">
                <a:effectLst/>
                <a:latin typeface="Times New Roman" panose="02020603050405020304" pitchFamily="18" charset="0"/>
                <a:ea typeface="微软雅黑" panose="020B0503020204020204" pitchFamily="34" charset="-122"/>
              </a:rPr>
              <a:t>机器怎么在只看过一个或几个例子后学习到对某个物体或者其组成零件的识别</a:t>
            </a:r>
            <a:r>
              <a:rPr lang="zh-CN" altLang="zh-CN" sz="1400" b="0" kern="100" dirty="0">
                <a:effectLst/>
                <a:latin typeface="Times New Roman" panose="02020603050405020304" pitchFamily="18" charset="0"/>
                <a:ea typeface="微软雅黑" panose="020B0503020204020204" pitchFamily="34" charset="-122"/>
              </a:rPr>
              <a:t>。</a:t>
            </a:r>
            <a:endParaRPr lang="zh-CN" altLang="zh-CN" sz="1400" b="1" kern="100" dirty="0">
              <a:effectLst/>
              <a:latin typeface="Times New Roman" panose="02020603050405020304" pitchFamily="18" charset="0"/>
              <a:ea typeface="微软雅黑" panose="020B0503020204020204" pitchFamily="34" charset="-122"/>
            </a:endParaRPr>
          </a:p>
          <a:p>
            <a:pPr marL="342900" lvl="0" indent="-342900">
              <a:spcBef>
                <a:spcPts val="1300"/>
              </a:spcBef>
              <a:spcAft>
                <a:spcPts val="1300"/>
              </a:spcAft>
              <a:buFont typeface="+mj-lt"/>
              <a:buAutoNum type="arabicParenBoth"/>
            </a:pPr>
            <a:r>
              <a:rPr lang="zh-CN" altLang="zh-CN" sz="1400" b="0" kern="100" dirty="0">
                <a:effectLst/>
                <a:latin typeface="Times New Roman" panose="02020603050405020304" pitchFamily="18" charset="0"/>
                <a:ea typeface="微软雅黑" panose="020B0503020204020204" pitchFamily="34" charset="-122"/>
              </a:rPr>
              <a:t>在少样本学习（</a:t>
            </a:r>
            <a:r>
              <a:rPr lang="en-US" altLang="zh-CN" sz="1400" b="0" kern="100" dirty="0">
                <a:effectLst/>
                <a:latin typeface="Times New Roman" panose="02020603050405020304" pitchFamily="18" charset="0"/>
                <a:ea typeface="微软雅黑" panose="020B0503020204020204" pitchFamily="34" charset="-122"/>
              </a:rPr>
              <a:t>few-shot learning</a:t>
            </a:r>
            <a:r>
              <a:rPr lang="zh-CN" altLang="zh-CN" sz="1400" b="0" kern="100" dirty="0">
                <a:effectLst/>
                <a:latin typeface="Times New Roman" panose="02020603050405020304" pitchFamily="18" charset="0"/>
                <a:ea typeface="微软雅黑" panose="020B0503020204020204" pitchFamily="34" charset="-122"/>
              </a:rPr>
              <a:t>）中现有的思想是将从外部学习到的先验知识用于</a:t>
            </a:r>
            <a:r>
              <a:rPr lang="en-US" altLang="zh-CN" sz="1400" b="0" kern="100" dirty="0">
                <a:effectLst/>
                <a:latin typeface="Times New Roman" panose="02020603050405020304" pitchFamily="18" charset="0"/>
                <a:ea typeface="微软雅黑" panose="020B0503020204020204" pitchFamily="34" charset="-122"/>
              </a:rPr>
              <a:t>few-shot</a:t>
            </a:r>
            <a:r>
              <a:rPr lang="zh-CN" altLang="zh-CN" sz="1400" b="0" kern="100" dirty="0">
                <a:effectLst/>
                <a:latin typeface="Times New Roman" panose="02020603050405020304" pitchFamily="18" charset="0"/>
                <a:ea typeface="微软雅黑" panose="020B0503020204020204" pitchFamily="34" charset="-122"/>
              </a:rPr>
              <a:t>任务当中，例如元学习或者原型表示，但是其中</a:t>
            </a:r>
            <a:r>
              <a:rPr lang="zh-CN" altLang="zh-CN" sz="1400" b="1" kern="100" dirty="0">
                <a:effectLst/>
                <a:latin typeface="Times New Roman" panose="02020603050405020304" pitchFamily="18" charset="0"/>
                <a:ea typeface="微软雅黑" panose="020B0503020204020204" pitchFamily="34" charset="-122"/>
              </a:rPr>
              <a:t>大多数仍然从一些需要昂贵标签或部分注释的监督任务中学习。</a:t>
            </a:r>
          </a:p>
        </p:txBody>
      </p:sp>
      <p:sp>
        <p:nvSpPr>
          <p:cNvPr id="16" name="文本框 15">
            <a:extLst>
              <a:ext uri="{FF2B5EF4-FFF2-40B4-BE49-F238E27FC236}">
                <a16:creationId xmlns:a16="http://schemas.microsoft.com/office/drawing/2014/main" id="{E98D350F-E2DC-42A3-88AA-1915E144CDF8}"/>
              </a:ext>
            </a:extLst>
          </p:cNvPr>
          <p:cNvSpPr txBox="1"/>
          <p:nvPr/>
        </p:nvSpPr>
        <p:spPr>
          <a:xfrm>
            <a:off x="325409" y="4268056"/>
            <a:ext cx="5770591" cy="2482731"/>
          </a:xfrm>
          <a:prstGeom prst="rect">
            <a:avLst/>
          </a:prstGeom>
          <a:noFill/>
        </p:spPr>
        <p:txBody>
          <a:bodyPr wrap="square">
            <a:spAutoFit/>
          </a:bodyPr>
          <a:lstStyle/>
          <a:p>
            <a:pPr marL="342900" lvl="0" indent="-342900">
              <a:spcBef>
                <a:spcPts val="1300"/>
              </a:spcBef>
              <a:spcAft>
                <a:spcPts val="1300"/>
              </a:spcAft>
              <a:buFont typeface="+mj-lt"/>
              <a:buAutoNum type="arabicParenBoth"/>
            </a:pPr>
            <a:r>
              <a:rPr lang="zh-CN" altLang="zh-CN" sz="1400" b="0" kern="100" dirty="0">
                <a:effectLst/>
                <a:latin typeface="Times New Roman" panose="02020603050405020304" pitchFamily="18" charset="0"/>
                <a:ea typeface="微软雅黑" panose="020B0503020204020204" pitchFamily="34" charset="-122"/>
              </a:rPr>
              <a:t>引入了一种新的思路：</a:t>
            </a:r>
            <a:r>
              <a:rPr lang="zh-CN" altLang="zh-CN" sz="1400" b="1" kern="100" dirty="0">
                <a:effectLst/>
                <a:latin typeface="Times New Roman" panose="02020603050405020304" pitchFamily="18" charset="0"/>
                <a:ea typeface="微软雅黑" panose="020B0503020204020204" pitchFamily="34" charset="-122"/>
              </a:rPr>
              <a:t>利用训练好的</a:t>
            </a:r>
            <a:r>
              <a:rPr lang="en-US" altLang="zh-CN" sz="1400" b="1" kern="100" dirty="0">
                <a:effectLst/>
                <a:latin typeface="Times New Roman" panose="02020603050405020304" pitchFamily="18" charset="0"/>
                <a:ea typeface="微软雅黑" panose="020B0503020204020204" pitchFamily="34" charset="-122"/>
              </a:rPr>
              <a:t>GAN</a:t>
            </a:r>
            <a:r>
              <a:rPr lang="zh-CN" altLang="zh-CN" sz="1400" b="1" kern="100" dirty="0">
                <a:effectLst/>
                <a:latin typeface="Times New Roman" panose="02020603050405020304" pitchFamily="18" charset="0"/>
                <a:ea typeface="微软雅黑" panose="020B0503020204020204" pitchFamily="34" charset="-122"/>
              </a:rPr>
              <a:t>从输入图像中提取像素级的表示，并将其作为特征向量用于分割网络</a:t>
            </a:r>
            <a:r>
              <a:rPr lang="zh-CN" altLang="zh-CN" sz="1400" b="0" kern="100" dirty="0">
                <a:effectLst/>
                <a:latin typeface="Times New Roman" panose="02020603050405020304" pitchFamily="18" charset="0"/>
                <a:ea typeface="微软雅黑" panose="020B0503020204020204" pitchFamily="34" charset="-122"/>
              </a:rPr>
              <a:t>。我们的实验表明</a:t>
            </a:r>
            <a:r>
              <a:rPr lang="en-US" altLang="zh-CN" sz="1400" b="0" kern="100" dirty="0">
                <a:effectLst/>
                <a:latin typeface="Times New Roman" panose="02020603050405020304" pitchFamily="18" charset="0"/>
                <a:ea typeface="微软雅黑" panose="020B0503020204020204" pitchFamily="34" charset="-122"/>
              </a:rPr>
              <a:t>GAN</a:t>
            </a:r>
            <a:r>
              <a:rPr lang="zh-CN" altLang="zh-CN" sz="1400" b="0" kern="100" dirty="0">
                <a:effectLst/>
                <a:latin typeface="Times New Roman" panose="02020603050405020304" pitchFamily="18" charset="0"/>
                <a:ea typeface="微软雅黑" panose="020B0503020204020204" pitchFamily="34" charset="-122"/>
              </a:rPr>
              <a:t>学习到的表示具有可鉴别性，并且仅使用一个示例标签就能获得良好的分割结果。</a:t>
            </a:r>
            <a:endParaRPr lang="zh-CN" altLang="zh-CN" sz="1400" b="1" kern="100" dirty="0">
              <a:effectLst/>
              <a:latin typeface="Times New Roman" panose="02020603050405020304" pitchFamily="18" charset="0"/>
              <a:ea typeface="微软雅黑" panose="020B0503020204020204" pitchFamily="34" charset="-122"/>
            </a:endParaRPr>
          </a:p>
          <a:p>
            <a:pPr marL="342900" lvl="0" indent="-342900">
              <a:spcBef>
                <a:spcPts val="1300"/>
              </a:spcBef>
              <a:spcAft>
                <a:spcPts val="1300"/>
              </a:spcAft>
              <a:buFont typeface="+mj-lt"/>
              <a:buAutoNum type="arabicParenBoth"/>
            </a:pPr>
            <a:r>
              <a:rPr lang="zh-CN" altLang="zh-CN" sz="1400" b="0" kern="100" dirty="0">
                <a:effectLst/>
                <a:latin typeface="Times New Roman" panose="02020603050405020304" pitchFamily="18" charset="0"/>
                <a:ea typeface="微软雅黑" panose="020B0503020204020204" pitchFamily="34" charset="-122"/>
              </a:rPr>
              <a:t>在本文中我们还演示了一个</a:t>
            </a:r>
            <a:r>
              <a:rPr lang="zh-CN" altLang="zh-CN" sz="1400" b="1" kern="100" dirty="0">
                <a:effectLst/>
                <a:latin typeface="Times New Roman" panose="02020603050405020304" pitchFamily="18" charset="0"/>
                <a:ea typeface="微软雅黑" panose="020B0503020204020204" pitchFamily="34" charset="-122"/>
              </a:rPr>
              <a:t>称作</a:t>
            </a:r>
            <a:r>
              <a:rPr lang="en-US" altLang="zh-CN" sz="1400" b="1" kern="100" dirty="0">
                <a:effectLst/>
                <a:latin typeface="Times New Roman" panose="02020603050405020304" pitchFamily="18" charset="0"/>
                <a:ea typeface="微软雅黑" panose="020B0503020204020204" pitchFamily="34" charset="-122"/>
              </a:rPr>
              <a:t>auto-shot</a:t>
            </a:r>
            <a:r>
              <a:rPr lang="zh-CN" altLang="zh-CN" sz="1400" b="1" kern="100" dirty="0">
                <a:effectLst/>
                <a:latin typeface="Times New Roman" panose="02020603050405020304" pitchFamily="18" charset="0"/>
                <a:ea typeface="微软雅黑" panose="020B0503020204020204" pitchFamily="34" charset="-122"/>
              </a:rPr>
              <a:t>分割的简单拓展</a:t>
            </a:r>
            <a:r>
              <a:rPr lang="zh-CN" altLang="zh-CN" sz="1400" b="0" kern="100" dirty="0">
                <a:effectLst/>
                <a:latin typeface="Times New Roman" panose="02020603050405020304" pitchFamily="18" charset="0"/>
                <a:ea typeface="微软雅黑" panose="020B0503020204020204" pitchFamily="34" charset="-122"/>
              </a:rPr>
              <a:t>，可以绕过潜在空间的优化过程，能产生更快和更有效的预测。</a:t>
            </a:r>
            <a:endParaRPr lang="zh-CN" altLang="zh-CN" sz="1400" b="1" kern="100" dirty="0">
              <a:effectLst/>
              <a:latin typeface="Times New Roman" panose="02020603050405020304" pitchFamily="18" charset="0"/>
              <a:ea typeface="微软雅黑" panose="020B0503020204020204" pitchFamily="34" charset="-122"/>
            </a:endParaRPr>
          </a:p>
          <a:p>
            <a:pPr marL="342900" lvl="0" indent="-342900">
              <a:spcBef>
                <a:spcPts val="1300"/>
              </a:spcBef>
              <a:spcAft>
                <a:spcPts val="1300"/>
              </a:spcAft>
              <a:buFont typeface="+mj-lt"/>
              <a:buAutoNum type="arabicParenBoth"/>
            </a:pPr>
            <a:r>
              <a:rPr lang="zh-CN" altLang="zh-CN" sz="1400" b="0" kern="100" dirty="0">
                <a:effectLst/>
                <a:latin typeface="Times New Roman" panose="02020603050405020304" pitchFamily="18" charset="0"/>
                <a:ea typeface="微软雅黑" panose="020B0503020204020204" pitchFamily="34" charset="-122"/>
              </a:rPr>
              <a:t>我们还演示了如何</a:t>
            </a:r>
            <a:r>
              <a:rPr lang="zh-CN" altLang="zh-CN" sz="1400" b="1" kern="100" dirty="0">
                <a:effectLst/>
                <a:latin typeface="Times New Roman" panose="02020603050405020304" pitchFamily="18" charset="0"/>
                <a:ea typeface="微软雅黑" panose="020B0503020204020204" pitchFamily="34" charset="-122"/>
              </a:rPr>
              <a:t>将主要思想扩展到现实场景</a:t>
            </a:r>
            <a:r>
              <a:rPr lang="zh-CN" altLang="zh-CN" sz="1400" b="0" kern="100" dirty="0">
                <a:effectLst/>
                <a:latin typeface="Times New Roman" panose="02020603050405020304" pitchFamily="18" charset="0"/>
                <a:ea typeface="微软雅黑" panose="020B0503020204020204" pitchFamily="34" charset="-122"/>
              </a:rPr>
              <a:t>，以解决</a:t>
            </a:r>
            <a:r>
              <a:rPr lang="en-US" altLang="zh-CN" sz="1400" b="0" kern="100" dirty="0">
                <a:effectLst/>
                <a:latin typeface="Times New Roman" panose="02020603050405020304" pitchFamily="18" charset="0"/>
                <a:ea typeface="微软雅黑" panose="020B0503020204020204" pitchFamily="34" charset="-122"/>
              </a:rPr>
              <a:t>GAN</a:t>
            </a:r>
            <a:r>
              <a:rPr lang="zh-CN" altLang="zh-CN" sz="1400" b="0" kern="100" dirty="0">
                <a:effectLst/>
                <a:latin typeface="Times New Roman" panose="02020603050405020304" pitchFamily="18" charset="0"/>
                <a:ea typeface="微软雅黑" panose="020B0503020204020204" pitchFamily="34" charset="-122"/>
              </a:rPr>
              <a:t>的训练数据和现实图像之间的一些领域差距。</a:t>
            </a:r>
            <a:endParaRPr lang="zh-CN" altLang="zh-CN" sz="1400" b="1" kern="100" dirty="0">
              <a:effectLst/>
              <a:latin typeface="Times New Roman" panose="02020603050405020304" pitchFamily="18" charset="0"/>
              <a:ea typeface="微软雅黑" panose="020B0503020204020204" pitchFamily="34" charset="-122"/>
            </a:endParaRPr>
          </a:p>
        </p:txBody>
      </p:sp>
      <p:sp>
        <p:nvSpPr>
          <p:cNvPr id="20" name="文本框 19">
            <a:extLst>
              <a:ext uri="{FF2B5EF4-FFF2-40B4-BE49-F238E27FC236}">
                <a16:creationId xmlns:a16="http://schemas.microsoft.com/office/drawing/2014/main" id="{0E06F556-0CAC-45F9-901C-5D9835BE8E93}"/>
              </a:ext>
            </a:extLst>
          </p:cNvPr>
          <p:cNvSpPr txBox="1"/>
          <p:nvPr/>
        </p:nvSpPr>
        <p:spPr>
          <a:xfrm>
            <a:off x="6246030" y="2860711"/>
            <a:ext cx="5765504" cy="954107"/>
          </a:xfrm>
          <a:prstGeom prst="rect">
            <a:avLst/>
          </a:prstGeom>
          <a:noFill/>
        </p:spPr>
        <p:txBody>
          <a:bodyPr wrap="square">
            <a:spAutoFit/>
          </a:bodyPr>
          <a:lstStyle/>
          <a:p>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1</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生</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成图像的每个像素点是由随机向量</a:t>
            </a:r>
            <a:r>
              <a:rPr lang="en-US" altLang="zh-CN" sz="1400" b="1" dirty="0">
                <a:effectLst/>
                <a:latin typeface="Times New Roman" panose="02020603050405020304" pitchFamily="18" charset="0"/>
                <a:ea typeface="微软雅黑" panose="020B0503020204020204" pitchFamily="34" charset="-122"/>
              </a:rPr>
              <a:t>z</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以及生成器中各个卷积层的参数决定的</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，故将生成器中</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各个层的激活值上采样到最大激活值的尺寸然后在通道维度上连接起来</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，即从每个像素点的</a:t>
            </a:r>
            <a:r>
              <a:rPr lang="en-US" altLang="zh-CN" sz="1400" dirty="0">
                <a:effectLst/>
                <a:latin typeface="Times New Roman" panose="02020603050405020304" pitchFamily="18" charset="0"/>
                <a:ea typeface="微软雅黑" panose="020B0503020204020204" pitchFamily="34" charset="-122"/>
              </a:rPr>
              <a:t>RGB</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三维的值映射到长度为</a:t>
            </a:r>
            <a:r>
              <a:rPr lang="en-US" altLang="zh-CN" sz="1400" dirty="0">
                <a:effectLst/>
                <a:latin typeface="Times New Roman" panose="02020603050405020304" pitchFamily="18" charset="0"/>
                <a:ea typeface="微软雅黑" panose="020B0503020204020204" pitchFamily="34" charset="-122"/>
              </a:rPr>
              <a:t>C</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的特征表示：</a:t>
            </a:r>
            <a:endParaRPr lang="zh-CN" altLang="en-US" sz="1400" dirty="0">
              <a:latin typeface="Times New Roman" panose="02020603050405020304" pitchFamily="18" charset="0"/>
              <a:ea typeface="微软雅黑" panose="020B0503020204020204" pitchFamily="34" charset="-122"/>
            </a:endParaRPr>
          </a:p>
        </p:txBody>
      </p:sp>
      <p:pic>
        <p:nvPicPr>
          <p:cNvPr id="21" name="图片 20">
            <a:extLst>
              <a:ext uri="{FF2B5EF4-FFF2-40B4-BE49-F238E27FC236}">
                <a16:creationId xmlns:a16="http://schemas.microsoft.com/office/drawing/2014/main" id="{954AE0F0-015A-415D-80C8-07EB04FBB6F9}"/>
              </a:ext>
            </a:extLst>
          </p:cNvPr>
          <p:cNvPicPr/>
          <p:nvPr/>
        </p:nvPicPr>
        <p:blipFill>
          <a:blip r:embed="rId3"/>
          <a:stretch>
            <a:fillRect/>
          </a:stretch>
        </p:blipFill>
        <p:spPr>
          <a:xfrm>
            <a:off x="8185995" y="3545050"/>
            <a:ext cx="2936453" cy="268401"/>
          </a:xfrm>
          <a:prstGeom prst="rect">
            <a:avLst/>
          </a:prstGeom>
        </p:spPr>
      </p:pic>
      <p:pic>
        <p:nvPicPr>
          <p:cNvPr id="22" name="图片 21">
            <a:extLst>
              <a:ext uri="{FF2B5EF4-FFF2-40B4-BE49-F238E27FC236}">
                <a16:creationId xmlns:a16="http://schemas.microsoft.com/office/drawing/2014/main" id="{4E1B269C-E765-4A2F-AA0F-D6B0D9B103CF}"/>
              </a:ext>
            </a:extLst>
          </p:cNvPr>
          <p:cNvPicPr/>
          <p:nvPr/>
        </p:nvPicPr>
        <p:blipFill>
          <a:blip r:embed="rId4"/>
          <a:stretch>
            <a:fillRect/>
          </a:stretch>
        </p:blipFill>
        <p:spPr>
          <a:xfrm>
            <a:off x="7517765" y="3869653"/>
            <a:ext cx="3689562" cy="2149306"/>
          </a:xfrm>
          <a:prstGeom prst="rect">
            <a:avLst/>
          </a:prstGeom>
        </p:spPr>
      </p:pic>
      <p:sp>
        <p:nvSpPr>
          <p:cNvPr id="19" name="文本框 18">
            <a:extLst>
              <a:ext uri="{FF2B5EF4-FFF2-40B4-BE49-F238E27FC236}">
                <a16:creationId xmlns:a16="http://schemas.microsoft.com/office/drawing/2014/main" id="{9509450E-CFA4-430F-968B-629DD5957051}"/>
              </a:ext>
            </a:extLst>
          </p:cNvPr>
          <p:cNvSpPr txBox="1"/>
          <p:nvPr/>
        </p:nvSpPr>
        <p:spPr>
          <a:xfrm>
            <a:off x="6527077" y="6073795"/>
            <a:ext cx="5484457" cy="523220"/>
          </a:xfrm>
          <a:prstGeom prst="rect">
            <a:avLst/>
          </a:prstGeom>
          <a:noFill/>
        </p:spPr>
        <p:txBody>
          <a:bodyPr wrap="square" rtlCol="0">
            <a:spAutoFit/>
          </a:bodyPr>
          <a:lstStyle/>
          <a:p>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将利用</a:t>
            </a:r>
            <a:r>
              <a:rPr lang="en-US" altLang="zh-CN" sz="1400" b="1" dirty="0">
                <a:effectLst/>
                <a:latin typeface="Times New Roman" panose="02020603050405020304" pitchFamily="18" charset="0"/>
                <a:ea typeface="微软雅黑" panose="020B0503020204020204" pitchFamily="34" charset="-122"/>
              </a:rPr>
              <a:t>GAN</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得到的特征映射和手工标注作</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为我们的监督训练对，用来训练分割模型，如多层感知器或卷积网络</a:t>
            </a:r>
            <a:endParaRPr lang="zh-CN" altLang="en-US" sz="1400" dirty="0">
              <a:latin typeface="Times New Roman" panose="02020603050405020304" pitchFamily="18" charset="0"/>
              <a:ea typeface="微软雅黑" panose="020B0503020204020204" pitchFamily="34" charset="-122"/>
            </a:endParaRPr>
          </a:p>
        </p:txBody>
      </p:sp>
      <p:pic>
        <p:nvPicPr>
          <p:cNvPr id="25" name="图片 24">
            <a:extLst>
              <a:ext uri="{FF2B5EF4-FFF2-40B4-BE49-F238E27FC236}">
                <a16:creationId xmlns:a16="http://schemas.microsoft.com/office/drawing/2014/main" id="{E56C163D-883C-4E23-B875-9A44670DD9B7}"/>
              </a:ext>
            </a:extLst>
          </p:cNvPr>
          <p:cNvPicPr/>
          <p:nvPr/>
        </p:nvPicPr>
        <p:blipFill>
          <a:blip r:embed="rId5"/>
          <a:stretch>
            <a:fillRect/>
          </a:stretch>
        </p:blipFill>
        <p:spPr>
          <a:xfrm>
            <a:off x="7931572" y="88053"/>
            <a:ext cx="3894667" cy="2771291"/>
          </a:xfrm>
          <a:prstGeom prst="rect">
            <a:avLst/>
          </a:prstGeom>
        </p:spPr>
      </p:pic>
      <p:sp>
        <p:nvSpPr>
          <p:cNvPr id="24" name="灯片编号占位符 23">
            <a:extLst>
              <a:ext uri="{FF2B5EF4-FFF2-40B4-BE49-F238E27FC236}">
                <a16:creationId xmlns:a16="http://schemas.microsoft.com/office/drawing/2014/main" id="{8CC958B2-4C5F-4130-8052-D6A4ABBF3684}"/>
              </a:ext>
            </a:extLst>
          </p:cNvPr>
          <p:cNvSpPr>
            <a:spLocks noGrp="1"/>
          </p:cNvSpPr>
          <p:nvPr>
            <p:ph type="sldNum" sz="quarter" idx="11"/>
          </p:nvPr>
        </p:nvSpPr>
        <p:spPr/>
        <p:txBody>
          <a:bodyPr/>
          <a:lstStyle/>
          <a:p>
            <a:fld id="{1D13DDC3-3872-48EC-85E2-1E675C5F13D3}"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187313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2-4</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F547DE5C-10BA-4155-9551-C4B98F3A1C22}"/>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Image</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2/15</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p>
        </p:txBody>
      </p:sp>
      <p:sp>
        <p:nvSpPr>
          <p:cNvPr id="6" name="文本框 5">
            <a:extLst>
              <a:ext uri="{FF2B5EF4-FFF2-40B4-BE49-F238E27FC236}">
                <a16:creationId xmlns:a16="http://schemas.microsoft.com/office/drawing/2014/main" id="{03B6FBE2-CB7A-413D-BF5E-13385798E07C}"/>
              </a:ext>
            </a:extLst>
          </p:cNvPr>
          <p:cNvSpPr txBox="1"/>
          <p:nvPr/>
        </p:nvSpPr>
        <p:spPr>
          <a:xfrm>
            <a:off x="1287780" y="733841"/>
            <a:ext cx="7776422"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Encoding in Style: a StyleGAN Encoder for Image-to-Image Translation</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7A7D9165-0644-4744-888A-B7AB2CEF20D9}"/>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40011755-713F-4293-B5F1-E1579E1D0759}"/>
              </a:ext>
            </a:extLst>
          </p:cNvPr>
          <p:cNvSpPr txBox="1"/>
          <p:nvPr/>
        </p:nvSpPr>
        <p:spPr>
          <a:xfrm>
            <a:off x="123550" y="1998354"/>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4CF70743-8ECE-4A8E-A460-FDAB2328802B}"/>
              </a:ext>
            </a:extLst>
          </p:cNvPr>
          <p:cNvSpPr txBox="1"/>
          <p:nvPr/>
        </p:nvSpPr>
        <p:spPr>
          <a:xfrm>
            <a:off x="202471" y="4039136"/>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CD54A00B-50D7-467F-BA36-605902FD8233}"/>
              </a:ext>
            </a:extLst>
          </p:cNvPr>
          <p:cNvSpPr txBox="1"/>
          <p:nvPr/>
        </p:nvSpPr>
        <p:spPr>
          <a:xfrm>
            <a:off x="6152564" y="1229384"/>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49FA669F-2412-47B4-BC4B-734B63A2B291}"/>
              </a:ext>
            </a:extLst>
          </p:cNvPr>
          <p:cNvSpPr txBox="1"/>
          <p:nvPr/>
        </p:nvSpPr>
        <p:spPr>
          <a:xfrm>
            <a:off x="1231546" y="1290621"/>
            <a:ext cx="6156960" cy="307777"/>
          </a:xfrm>
          <a:prstGeom prst="rect">
            <a:avLst/>
          </a:prstGeom>
          <a:noFill/>
        </p:spPr>
        <p:txBody>
          <a:bodyPr wrap="square">
            <a:spAutoFit/>
          </a:bodyPr>
          <a:lstStyle/>
          <a:p>
            <a:pPr algn="just">
              <a:spcBef>
                <a:spcPts val="1300"/>
              </a:spcBef>
              <a:spcAft>
                <a:spcPts val="130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Penta-AI</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、特拉维夫大学</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60A7667F-6E76-4752-8CAD-4BCD6F6BA86F}"/>
              </a:ext>
            </a:extLst>
          </p:cNvPr>
          <p:cNvSpPr txBox="1"/>
          <p:nvPr/>
        </p:nvSpPr>
        <p:spPr>
          <a:xfrm>
            <a:off x="317589" y="4458623"/>
            <a:ext cx="6156960" cy="1287532"/>
          </a:xfrm>
          <a:prstGeom prst="rect">
            <a:avLst/>
          </a:prstGeom>
          <a:noFill/>
        </p:spPr>
        <p:txBody>
          <a:bodyPr wrap="square">
            <a:spAutoFit/>
          </a:bodyPr>
          <a:lstStyle/>
          <a:p>
            <a:pPr marL="342900" lvl="0" indent="-342900">
              <a:spcBef>
                <a:spcPts val="1300"/>
              </a:spcBef>
              <a:spcAft>
                <a:spcPts val="1300"/>
              </a:spcAft>
              <a:buFont typeface="+mj-lt"/>
              <a:buAutoNum type="arabicParenBoth"/>
            </a:pPr>
            <a:r>
              <a:rPr lang="zh-CN" alt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提出了一种</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新型的</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StyleGAN</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编码器，可以直接将图像直接编码为</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W +</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潜在域，</a:t>
            </a:r>
            <a:r>
              <a:rPr lang="zh-CN" alt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并能允许一个人在不需要耗时优化的情况下执行潜在的空间操纵。</a:t>
            </a:r>
            <a:endPar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spcBef>
                <a:spcPts val="1300"/>
              </a:spcBef>
              <a:spcAft>
                <a:spcPts val="1300"/>
              </a:spcAft>
              <a:buFont typeface="+mj-lt"/>
              <a:buAutoNum type="arabicParenBoth"/>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提出了</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利用预训练的样式生成器（</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Style Generator</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）来解决图像到图像转换任务的新方法</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，并且框架能够解决广泛任务。</a:t>
            </a:r>
          </a:p>
        </p:txBody>
      </p:sp>
      <p:sp>
        <p:nvSpPr>
          <p:cNvPr id="16" name="文本框 15">
            <a:extLst>
              <a:ext uri="{FF2B5EF4-FFF2-40B4-BE49-F238E27FC236}">
                <a16:creationId xmlns:a16="http://schemas.microsoft.com/office/drawing/2014/main" id="{5AFB2AF7-EABB-4BA3-8EC2-6F778576B791}"/>
              </a:ext>
            </a:extLst>
          </p:cNvPr>
          <p:cNvSpPr txBox="1"/>
          <p:nvPr/>
        </p:nvSpPr>
        <p:spPr>
          <a:xfrm>
            <a:off x="396240" y="2428769"/>
            <a:ext cx="6156960" cy="1384995"/>
          </a:xfrm>
          <a:prstGeom prst="rect">
            <a:avLst/>
          </a:prstGeom>
          <a:noFill/>
        </p:spPr>
        <p:txBody>
          <a:bodyPr wrap="square">
            <a:spAutoFit/>
          </a:bodyPr>
          <a:lstStyle/>
          <a:p>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将真实图像编码到一个扩展的潜在空间</a:t>
            </a:r>
            <a:r>
              <a:rPr lang="en-US" altLang="zh-CN" sz="1400" b="1" dirty="0">
                <a:effectLst/>
                <a:latin typeface="Times New Roman" panose="02020603050405020304" pitchFamily="18" charset="0"/>
                <a:ea typeface="微软雅黑" panose="020B0503020204020204" pitchFamily="34" charset="-122"/>
              </a:rPr>
              <a:t>W+</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中已经成为一种常见的做法</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（该潜在空间由</a:t>
            </a:r>
            <a:r>
              <a:rPr lang="en-US" altLang="zh-CN" sz="1400" dirty="0">
                <a:effectLst/>
                <a:latin typeface="Times New Roman" panose="02020603050405020304" pitchFamily="18" charset="0"/>
                <a:ea typeface="微软雅黑" panose="020B0503020204020204" pitchFamily="34" charset="-122"/>
              </a:rPr>
              <a:t>18</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个不同的</a:t>
            </a:r>
            <a:r>
              <a:rPr lang="en-US" altLang="zh-CN" sz="1400" dirty="0">
                <a:effectLst/>
                <a:latin typeface="Times New Roman" panose="02020603050405020304" pitchFamily="18" charset="0"/>
                <a:ea typeface="微软雅黑" panose="020B0503020204020204" pitchFamily="34" charset="-122"/>
              </a:rPr>
              <a:t>512</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维</a:t>
            </a:r>
            <a:r>
              <a:rPr lang="en-US" altLang="zh-CN" sz="1400" dirty="0">
                <a:effectLst/>
                <a:latin typeface="Times New Roman" panose="02020603050405020304" pitchFamily="18" charset="0"/>
                <a:ea typeface="微软雅黑" panose="020B0503020204020204" pitchFamily="34" charset="-122"/>
              </a:rPr>
              <a:t>W</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向量串联而成，每个向量对应于</a:t>
            </a:r>
            <a:r>
              <a:rPr lang="en-US" altLang="zh-CN" sz="1400" dirty="0">
                <a:effectLst/>
                <a:latin typeface="Times New Roman" panose="02020603050405020304" pitchFamily="18" charset="0"/>
                <a:ea typeface="微软雅黑" panose="020B0503020204020204" pitchFamily="34" charset="-122"/>
              </a:rPr>
              <a:t>StyleGAN</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的一个输入层）。</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最近</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工作通常诉诸于在</a:t>
            </a:r>
            <a:r>
              <a:rPr lang="en-US" altLang="zh-CN" sz="1400" dirty="0">
                <a:effectLst/>
                <a:latin typeface="Times New Roman" panose="02020603050405020304" pitchFamily="18" charset="0"/>
                <a:ea typeface="微软雅黑" panose="020B0503020204020204" pitchFamily="34" charset="-122"/>
              </a:rPr>
              <a:t>W+</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上使用每图像</a:t>
            </a:r>
            <a:r>
              <a:rPr lang="zh-CN" altLang="en-US" sz="14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per-image)</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优化，对于单个图像需要几分钟。为了加速这一优化过程，一些方法已经训练了编码器来推断</a:t>
            </a:r>
            <a:r>
              <a:rPr lang="en-US" altLang="zh-CN" sz="1400" dirty="0">
                <a:effectLst/>
                <a:latin typeface="Times New Roman" panose="02020603050405020304" pitchFamily="18" charset="0"/>
                <a:ea typeface="微软雅黑" panose="020B0503020204020204" pitchFamily="34" charset="-122"/>
              </a:rPr>
              <a:t>W+</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中的近似向量。然而</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将真实图像快速准确地转化到</a:t>
            </a:r>
            <a:r>
              <a:rPr lang="en-US" altLang="zh-CN" sz="1400" b="1" dirty="0">
                <a:effectLst/>
                <a:latin typeface="Times New Roman" panose="02020603050405020304" pitchFamily="18" charset="0"/>
                <a:ea typeface="微软雅黑" panose="020B0503020204020204" pitchFamily="34" charset="-122"/>
              </a:rPr>
              <a:t>W+</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仍然是一个挑战</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100" b="1"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CE0CB7DA-E539-4A9D-B042-CBA65ECA480A}"/>
              </a:ext>
            </a:extLst>
          </p:cNvPr>
          <p:cNvPicPr/>
          <p:nvPr/>
        </p:nvPicPr>
        <p:blipFill>
          <a:blip r:embed="rId5"/>
          <a:stretch>
            <a:fillRect/>
          </a:stretch>
        </p:blipFill>
        <p:spPr>
          <a:xfrm>
            <a:off x="6553200" y="1719384"/>
            <a:ext cx="5274310" cy="2416810"/>
          </a:xfrm>
          <a:prstGeom prst="rect">
            <a:avLst/>
          </a:prstGeom>
        </p:spPr>
      </p:pic>
      <p:sp>
        <p:nvSpPr>
          <p:cNvPr id="20" name="文本框 19">
            <a:extLst>
              <a:ext uri="{FF2B5EF4-FFF2-40B4-BE49-F238E27FC236}">
                <a16:creationId xmlns:a16="http://schemas.microsoft.com/office/drawing/2014/main" id="{A45676D1-9421-43BA-9E05-E6FD92F520B3}"/>
              </a:ext>
            </a:extLst>
          </p:cNvPr>
          <p:cNvSpPr txBox="1"/>
          <p:nvPr/>
        </p:nvSpPr>
        <p:spPr>
          <a:xfrm>
            <a:off x="6486195" y="4153081"/>
            <a:ext cx="5503334" cy="1384995"/>
          </a:xfrm>
          <a:prstGeom prst="rect">
            <a:avLst/>
          </a:prstGeom>
          <a:noFill/>
        </p:spPr>
        <p:txBody>
          <a:bodyPr wrap="square">
            <a:spAutoFit/>
          </a:bodyPr>
          <a:lstStyle/>
          <a:p>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400" dirty="0">
                <a:effectLst/>
                <a:latin typeface="Times New Roman" panose="02020603050405020304" pitchFamily="18" charset="0"/>
                <a:ea typeface="微软雅黑" panose="020B0503020204020204" pitchFamily="34" charset="-122"/>
              </a:rPr>
              <a:t>StyleGAN</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中，作者已经表明不同的风格输入对应于不同的细节级别，这些细节大致分为三组</a:t>
            </a:r>
            <a:r>
              <a:rPr lang="en-US" altLang="zh-CN" sz="1400" dirty="0">
                <a:effectLst/>
                <a:latin typeface="Times New Roman" panose="02020603050405020304" pitchFamily="18" charset="0"/>
                <a:ea typeface="微软雅黑" panose="020B0503020204020204" pitchFamily="34" charset="-122"/>
              </a:rPr>
              <a:t>——</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粗略、中等和精细。在</a:t>
            </a:r>
            <a:r>
              <a:rPr lang="en-US" altLang="zh-CN" sz="1400" dirty="0" err="1">
                <a:effectLst/>
                <a:latin typeface="Times New Roman" panose="02020603050405020304" pitchFamily="18" charset="0"/>
                <a:ea typeface="微软雅黑" panose="020B0503020204020204" pitchFamily="34" charset="-122"/>
              </a:rPr>
              <a:t>pSp</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中，我们扩展了具有特征金字塔的编码器主干生成三级特征图，使用简单的中间网络</a:t>
            </a:r>
            <a:r>
              <a:rPr lang="en-US" altLang="zh-CN" sz="1400" dirty="0">
                <a:effectLst/>
                <a:latin typeface="Times New Roman" panose="02020603050405020304" pitchFamily="18" charset="0"/>
                <a:ea typeface="微软雅黑" panose="020B0503020204020204" pitchFamily="34" charset="-122"/>
              </a:rPr>
              <a:t>(map2style)</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从中提取样式；然后与分层表示对齐的样式按照它们的比例被馈送到生成器中，以生成输出图像，从而通过中间样式表示完成从输入像素到输出像素的转换</a:t>
            </a:r>
            <a:r>
              <a:rPr lang="zh-CN" altLang="en-US" sz="14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dirty="0">
              <a:latin typeface="Times New Roman" panose="02020603050405020304" pitchFamily="18" charset="0"/>
              <a:ea typeface="微软雅黑" panose="020B0503020204020204" pitchFamily="34" charset="-122"/>
            </a:endParaRPr>
          </a:p>
        </p:txBody>
      </p:sp>
      <p:sp>
        <p:nvSpPr>
          <p:cNvPr id="22" name="文本框 21">
            <a:extLst>
              <a:ext uri="{FF2B5EF4-FFF2-40B4-BE49-F238E27FC236}">
                <a16:creationId xmlns:a16="http://schemas.microsoft.com/office/drawing/2014/main" id="{E053BF58-C4E0-42C3-8B33-E24771AFFC9D}"/>
              </a:ext>
            </a:extLst>
          </p:cNvPr>
          <p:cNvSpPr txBox="1"/>
          <p:nvPr/>
        </p:nvSpPr>
        <p:spPr>
          <a:xfrm>
            <a:off x="6474549" y="5508061"/>
            <a:ext cx="6156960" cy="307777"/>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给定输入图片</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x, </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模型的输出为：</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3" name="图片 22">
            <a:extLst>
              <a:ext uri="{FF2B5EF4-FFF2-40B4-BE49-F238E27FC236}">
                <a16:creationId xmlns:a16="http://schemas.microsoft.com/office/drawing/2014/main" id="{45C5C53E-319E-4FC1-92B2-FC7E2A621104}"/>
              </a:ext>
            </a:extLst>
          </p:cNvPr>
          <p:cNvPicPr/>
          <p:nvPr/>
        </p:nvPicPr>
        <p:blipFill>
          <a:blip r:embed="rId6"/>
          <a:stretch>
            <a:fillRect/>
          </a:stretch>
        </p:blipFill>
        <p:spPr>
          <a:xfrm>
            <a:off x="8180705" y="5961599"/>
            <a:ext cx="2019300" cy="285750"/>
          </a:xfrm>
          <a:prstGeom prst="rect">
            <a:avLst/>
          </a:prstGeom>
        </p:spPr>
      </p:pic>
      <p:sp>
        <p:nvSpPr>
          <p:cNvPr id="21" name="灯片编号占位符 20">
            <a:extLst>
              <a:ext uri="{FF2B5EF4-FFF2-40B4-BE49-F238E27FC236}">
                <a16:creationId xmlns:a16="http://schemas.microsoft.com/office/drawing/2014/main" id="{BE4FE6F9-1FAF-4558-9D02-3EE075503916}"/>
              </a:ext>
            </a:extLst>
          </p:cNvPr>
          <p:cNvSpPr>
            <a:spLocks noGrp="1"/>
          </p:cNvSpPr>
          <p:nvPr>
            <p:ph type="sldNum" sz="quarter" idx="11"/>
          </p:nvPr>
        </p:nvSpPr>
        <p:spPr/>
        <p:txBody>
          <a:bodyPr/>
          <a:lstStyle/>
          <a:p>
            <a:fld id="{1D13DDC3-3872-48EC-85E2-1E675C5F13D3}" type="slidenum">
              <a:rPr lang="zh-CN" altLang="en-US" smtClean="0"/>
              <a:t>12</a:t>
            </a:fld>
            <a:endParaRPr lang="zh-CN" altLang="en-US"/>
          </a:p>
        </p:txBody>
      </p:sp>
      <p:pic>
        <p:nvPicPr>
          <p:cNvPr id="25" name="图片 24">
            <a:extLst>
              <a:ext uri="{FF2B5EF4-FFF2-40B4-BE49-F238E27FC236}">
                <a16:creationId xmlns:a16="http://schemas.microsoft.com/office/drawing/2014/main" id="{F0E55EBF-EAB4-4B50-8F0A-07AB65571040}"/>
              </a:ext>
            </a:extLst>
          </p:cNvPr>
          <p:cNvPicPr>
            <a:picLocks noChangeAspect="1"/>
          </p:cNvPicPr>
          <p:nvPr/>
        </p:nvPicPr>
        <p:blipFill>
          <a:blip r:embed="rId7"/>
          <a:stretch>
            <a:fillRect/>
          </a:stretch>
        </p:blipFill>
        <p:spPr>
          <a:xfrm>
            <a:off x="838200" y="5755830"/>
            <a:ext cx="4879210" cy="936012"/>
          </a:xfrm>
          <a:prstGeom prst="rect">
            <a:avLst/>
          </a:prstGeom>
        </p:spPr>
      </p:pic>
    </p:spTree>
    <p:custDataLst>
      <p:tags r:id="rId1"/>
    </p:custDataLst>
    <p:extLst>
      <p:ext uri="{BB962C8B-B14F-4D97-AF65-F5344CB8AC3E}">
        <p14:creationId xmlns:p14="http://schemas.microsoft.com/office/powerpoint/2010/main" val="383066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2-4</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F547DE5C-10BA-4155-9551-C4B98F3A1C22}"/>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Image</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3/15</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p>
        </p:txBody>
      </p:sp>
      <p:sp>
        <p:nvSpPr>
          <p:cNvPr id="5" name="文本框 4">
            <a:extLst>
              <a:ext uri="{FF2B5EF4-FFF2-40B4-BE49-F238E27FC236}">
                <a16:creationId xmlns:a16="http://schemas.microsoft.com/office/drawing/2014/main" id="{397E2347-B72D-417E-8389-7A74EA9DF45D}"/>
              </a:ext>
            </a:extLst>
          </p:cNvPr>
          <p:cNvSpPr txBox="1"/>
          <p:nvPr/>
        </p:nvSpPr>
        <p:spPr>
          <a:xfrm>
            <a:off x="1287780" y="681354"/>
            <a:ext cx="6156960"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PD-GAN: Probabilistic Diverse GAN for Image Inpainting</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6" name="文本框 5">
            <a:extLst>
              <a:ext uri="{FF2B5EF4-FFF2-40B4-BE49-F238E27FC236}">
                <a16:creationId xmlns:a16="http://schemas.microsoft.com/office/drawing/2014/main" id="{29D85A24-1B4D-4EF3-820F-1D2657D4490C}"/>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7" name="文本框 6">
            <a:extLst>
              <a:ext uri="{FF2B5EF4-FFF2-40B4-BE49-F238E27FC236}">
                <a16:creationId xmlns:a16="http://schemas.microsoft.com/office/drawing/2014/main" id="{D6CCF288-D156-48CA-A24F-506DC7D40710}"/>
              </a:ext>
            </a:extLst>
          </p:cNvPr>
          <p:cNvSpPr txBox="1"/>
          <p:nvPr/>
        </p:nvSpPr>
        <p:spPr>
          <a:xfrm>
            <a:off x="123550" y="1998354"/>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9" name="文本框 8">
            <a:extLst>
              <a:ext uri="{FF2B5EF4-FFF2-40B4-BE49-F238E27FC236}">
                <a16:creationId xmlns:a16="http://schemas.microsoft.com/office/drawing/2014/main" id="{4A171365-6CE0-48D3-8C11-12F0C43782A1}"/>
              </a:ext>
            </a:extLst>
          </p:cNvPr>
          <p:cNvSpPr txBox="1"/>
          <p:nvPr/>
        </p:nvSpPr>
        <p:spPr>
          <a:xfrm>
            <a:off x="60231" y="4230906"/>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5A1D4838-F5A8-4A48-8C03-716E46DAAA47}"/>
              </a:ext>
            </a:extLst>
          </p:cNvPr>
          <p:cNvSpPr txBox="1"/>
          <p:nvPr/>
        </p:nvSpPr>
        <p:spPr>
          <a:xfrm>
            <a:off x="6152564" y="1142021"/>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1AF1AF22-2393-46C2-96E5-1A8C48490170}"/>
              </a:ext>
            </a:extLst>
          </p:cNvPr>
          <p:cNvSpPr txBox="1"/>
          <p:nvPr/>
        </p:nvSpPr>
        <p:spPr>
          <a:xfrm>
            <a:off x="1022016" y="1282724"/>
            <a:ext cx="6156960" cy="307777"/>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虎牙公司、香港城市大学、湖南大学、腾讯</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AI</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实验室</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A02427D3-7999-42D9-AAB0-DA26AFEF547B}"/>
              </a:ext>
            </a:extLst>
          </p:cNvPr>
          <p:cNvSpPr txBox="1"/>
          <p:nvPr/>
        </p:nvSpPr>
        <p:spPr>
          <a:xfrm>
            <a:off x="208344" y="2364849"/>
            <a:ext cx="6156960" cy="1718419"/>
          </a:xfrm>
          <a:prstGeom prst="rect">
            <a:avLst/>
          </a:prstGeom>
          <a:noFill/>
        </p:spPr>
        <p:txBody>
          <a:bodyPr wrap="square">
            <a:spAutoFit/>
          </a:bodyPr>
          <a:lstStyle/>
          <a:p>
            <a:pPr lvl="0">
              <a:spcBef>
                <a:spcPts val="1300"/>
              </a:spcBef>
              <a:spcAft>
                <a:spcPts val="1300"/>
              </a:spcAft>
            </a:pPr>
            <a:r>
              <a:rPr lang="zh-CN" altLang="en-US" sz="1400" b="0" kern="100" dirty="0">
                <a:effectLst/>
                <a:latin typeface="Times New Roman" panose="02020603050405020304" pitchFamily="18" charset="0"/>
                <a:ea typeface="微软雅黑" panose="020B0503020204020204" pitchFamily="34" charset="-122"/>
              </a:rPr>
              <a:t>（</a:t>
            </a:r>
            <a:r>
              <a:rPr lang="en-US" altLang="zh-CN" sz="1400" b="0" kern="100" dirty="0">
                <a:effectLst/>
                <a:latin typeface="Times New Roman" panose="02020603050405020304" pitchFamily="18" charset="0"/>
                <a:ea typeface="微软雅黑" panose="020B0503020204020204" pitchFamily="34" charset="-122"/>
              </a:rPr>
              <a:t>1</a:t>
            </a:r>
            <a:r>
              <a:rPr lang="zh-CN" altLang="en-US" sz="1400" b="0"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实践中由于空洞区域内内容生成的不确定性，</a:t>
            </a:r>
            <a:r>
              <a:rPr lang="zh-CN" altLang="zh-CN" sz="1400" b="1" kern="100" dirty="0">
                <a:effectLst/>
                <a:latin typeface="Times New Roman" panose="02020603050405020304" pitchFamily="18" charset="0"/>
                <a:ea typeface="微软雅黑" panose="020B0503020204020204" pitchFamily="34" charset="-122"/>
              </a:rPr>
              <a:t>图像修复可能会产生多种结果</a:t>
            </a:r>
            <a:r>
              <a:rPr lang="zh-CN" altLang="zh-CN" sz="1400" b="0" kern="100" dirty="0">
                <a:effectLst/>
                <a:latin typeface="Times New Roman" panose="02020603050405020304" pitchFamily="18" charset="0"/>
                <a:ea typeface="微软雅黑" panose="020B0503020204020204" pitchFamily="34" charset="-122"/>
              </a:rPr>
              <a:t>。现有的基于编码器</a:t>
            </a:r>
            <a:r>
              <a:rPr lang="en-US" altLang="zh-CN" sz="1400" b="0"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解码器网络的大多数图像修补方法针对每个输入图像只返回一个恢复结果。</a:t>
            </a:r>
            <a:endParaRPr lang="zh-CN" altLang="zh-CN" sz="1400" b="1" kern="100" dirty="0">
              <a:effectLst/>
              <a:latin typeface="Times New Roman" panose="02020603050405020304" pitchFamily="18" charset="0"/>
              <a:ea typeface="微软雅黑" panose="020B0503020204020204" pitchFamily="34" charset="-122"/>
            </a:endParaRPr>
          </a:p>
          <a:p>
            <a:pPr lvl="0">
              <a:spcBef>
                <a:spcPts val="1300"/>
              </a:spcBef>
              <a:spcAft>
                <a:spcPts val="1300"/>
              </a:spcAft>
            </a:pPr>
            <a:r>
              <a:rPr lang="zh-CN" altLang="en-US" sz="1400" kern="100" dirty="0">
                <a:latin typeface="Times New Roman" panose="02020603050405020304" pitchFamily="18" charset="0"/>
                <a:ea typeface="微软雅黑" panose="020B0503020204020204" pitchFamily="34" charset="-122"/>
              </a:rPr>
              <a:t>（</a:t>
            </a:r>
            <a:r>
              <a:rPr lang="en-US" altLang="zh-CN" sz="1400" kern="100" dirty="0">
                <a:latin typeface="Times New Roman" panose="02020603050405020304" pitchFamily="18" charset="0"/>
                <a:ea typeface="微软雅黑" panose="020B0503020204020204" pitchFamily="34" charset="-122"/>
              </a:rPr>
              <a:t>2</a:t>
            </a:r>
            <a:r>
              <a:rPr lang="zh-CN" altLang="en-US" sz="1400" kern="100" dirty="0">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后续展开的</a:t>
            </a:r>
            <a:r>
              <a:rPr lang="zh-CN" altLang="zh-CN" sz="1400" b="1" kern="100" dirty="0">
                <a:effectLst/>
                <a:latin typeface="Times New Roman" panose="02020603050405020304" pitchFamily="18" charset="0"/>
                <a:ea typeface="微软雅黑" panose="020B0503020204020204" pitchFamily="34" charset="-122"/>
              </a:rPr>
              <a:t>基于编码器</a:t>
            </a:r>
            <a:r>
              <a:rPr lang="en-US" altLang="zh-CN" sz="1400" b="1" kern="100" dirty="0">
                <a:effectLst/>
                <a:latin typeface="Times New Roman" panose="02020603050405020304" pitchFamily="18" charset="0"/>
                <a:ea typeface="微软雅黑" panose="020B0503020204020204" pitchFamily="34" charset="-122"/>
              </a:rPr>
              <a:t>-</a:t>
            </a:r>
            <a:r>
              <a:rPr lang="zh-CN" altLang="zh-CN" sz="1400" b="1" kern="100" dirty="0">
                <a:effectLst/>
                <a:latin typeface="Times New Roman" panose="02020603050405020304" pitchFamily="18" charset="0"/>
                <a:ea typeface="微软雅黑" panose="020B0503020204020204" pitchFamily="34" charset="-122"/>
              </a:rPr>
              <a:t>解码器网络的多样图像修复不能同时保证生成内容的多样性和真实性</a:t>
            </a:r>
            <a:r>
              <a:rPr lang="zh-CN" altLang="zh-CN" sz="1400" b="0" kern="100" dirty="0">
                <a:effectLst/>
                <a:latin typeface="Times New Roman" panose="02020603050405020304" pitchFamily="18" charset="0"/>
                <a:ea typeface="微软雅黑" panose="020B0503020204020204" pitchFamily="34" charset="-122"/>
              </a:rPr>
              <a:t>，同时其</a:t>
            </a:r>
            <a:r>
              <a:rPr lang="zh-CN" altLang="zh-CN" sz="1400" b="1" kern="100" dirty="0">
                <a:effectLst/>
                <a:latin typeface="Times New Roman" panose="02020603050405020304" pitchFamily="18" charset="0"/>
                <a:ea typeface="微软雅黑" panose="020B0503020204020204" pitchFamily="34" charset="-122"/>
              </a:rPr>
              <a:t>对图像重建损失的依赖</a:t>
            </a:r>
            <a:r>
              <a:rPr lang="zh-CN" altLang="zh-CN" sz="1400" b="0" kern="100" dirty="0">
                <a:effectLst/>
                <a:latin typeface="Times New Roman" panose="02020603050405020304" pitchFamily="18" charset="0"/>
                <a:ea typeface="微软雅黑" panose="020B0503020204020204" pitchFamily="34" charset="-122"/>
              </a:rPr>
              <a:t>会</a:t>
            </a:r>
            <a:r>
              <a:rPr lang="zh-CN" altLang="zh-CN" sz="1400" b="1" kern="100" dirty="0">
                <a:effectLst/>
                <a:latin typeface="Times New Roman" panose="02020603050405020304" pitchFamily="18" charset="0"/>
                <a:ea typeface="微软雅黑" panose="020B0503020204020204" pitchFamily="34" charset="-122"/>
              </a:rPr>
              <a:t>限制生成内容的多样性。</a:t>
            </a:r>
          </a:p>
        </p:txBody>
      </p:sp>
      <p:sp>
        <p:nvSpPr>
          <p:cNvPr id="15" name="文本框 14">
            <a:extLst>
              <a:ext uri="{FF2B5EF4-FFF2-40B4-BE49-F238E27FC236}">
                <a16:creationId xmlns:a16="http://schemas.microsoft.com/office/drawing/2014/main" id="{AFE4A9C9-2588-4738-A46F-B675B307E9F8}"/>
              </a:ext>
            </a:extLst>
          </p:cNvPr>
          <p:cNvSpPr txBox="1"/>
          <p:nvPr/>
        </p:nvSpPr>
        <p:spPr>
          <a:xfrm>
            <a:off x="272585" y="4569460"/>
            <a:ext cx="6156960" cy="523220"/>
          </a:xfrm>
          <a:prstGeom prst="rect">
            <a:avLst/>
          </a:prstGeom>
          <a:noFill/>
        </p:spPr>
        <p:txBody>
          <a:bodyPr wrap="square">
            <a:spAutoFit/>
          </a:bodyPr>
          <a:lstStyle/>
          <a:p>
            <a:pPr indent="126365"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提出了基于</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vanilla 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的多样图像修复网络：</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PD-GAN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probabilistic diverse 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1CB869D6-51F2-46A1-B932-6DFF84761AC2}"/>
              </a:ext>
            </a:extLst>
          </p:cNvPr>
          <p:cNvSpPr txBox="1"/>
          <p:nvPr/>
        </p:nvSpPr>
        <p:spPr>
          <a:xfrm>
            <a:off x="272585" y="5154136"/>
            <a:ext cx="6156960" cy="954107"/>
          </a:xfrm>
          <a:prstGeom prst="rect">
            <a:avLst/>
          </a:prstGeom>
          <a:noFill/>
        </p:spPr>
        <p:txBody>
          <a:bodyPr wrap="square">
            <a:spAutoFit/>
          </a:bodyPr>
          <a:lstStyle/>
          <a:p>
            <a:pPr indent="126365" algn="just">
              <a:spcBef>
                <a:spcPts val="1300"/>
              </a:spcBef>
              <a:spcAft>
                <a:spcPts val="1300"/>
              </a:spcAft>
            </a:pP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Vanilla 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所提出的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PD-GAN</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通过所提出的</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SPDnorm</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调制随机噪声向量的深度特征，以合并上下文约束</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我们提出了一种</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感知多样性损失，以赋予网络多样性</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基准数据集上的实验表明，我们的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PD-GAN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有效地为图像修复</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产生了多样化和视觉上真实的内容</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276AD539-ECC8-4D24-9AAC-CE76EF0EBCE0}"/>
              </a:ext>
            </a:extLst>
          </p:cNvPr>
          <p:cNvPicPr/>
          <p:nvPr/>
        </p:nvPicPr>
        <p:blipFill>
          <a:blip r:embed="rId5"/>
          <a:stretch>
            <a:fillRect/>
          </a:stretch>
        </p:blipFill>
        <p:spPr>
          <a:xfrm>
            <a:off x="6365304" y="1529943"/>
            <a:ext cx="5703146" cy="3292670"/>
          </a:xfrm>
          <a:prstGeom prst="rect">
            <a:avLst/>
          </a:prstGeom>
        </p:spPr>
      </p:pic>
      <p:sp>
        <p:nvSpPr>
          <p:cNvPr id="20" name="文本框 19">
            <a:extLst>
              <a:ext uri="{FF2B5EF4-FFF2-40B4-BE49-F238E27FC236}">
                <a16:creationId xmlns:a16="http://schemas.microsoft.com/office/drawing/2014/main" id="{B66B0EC6-57BF-4142-9E03-D8A7B628824E}"/>
              </a:ext>
            </a:extLst>
          </p:cNvPr>
          <p:cNvSpPr txBox="1"/>
          <p:nvPr/>
        </p:nvSpPr>
        <p:spPr>
          <a:xfrm>
            <a:off x="6892585" y="4915760"/>
            <a:ext cx="5026830" cy="1600438"/>
          </a:xfrm>
          <a:prstGeom prst="rect">
            <a:avLst/>
          </a:prstGeom>
          <a:noFill/>
        </p:spPr>
        <p:txBody>
          <a:bodyPr wrap="square">
            <a:spAutoFit/>
          </a:bodyPr>
          <a:lstStyle/>
          <a:p>
            <a:pPr indent="127000" algn="just">
              <a:spcBef>
                <a:spcPts val="1300"/>
              </a:spcBef>
              <a:spcAft>
                <a:spcPts val="130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PD-GAN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的整体思路是：首先通过预训练的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Partial Convolutional encoder-decoder</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得到粗略的预测结果，并将其作为先验信息；然后我们从高斯分布中采样潜在向量</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，通过类似</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vanilla 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decoder</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与包含了先验信息的</a:t>
            </a:r>
            <a:r>
              <a:rPr lang="en-US" altLang="zh-CN" sz="1400" kern="100" dirty="0" err="1">
                <a:effectLst/>
                <a:latin typeface="Times New Roman" panose="02020603050405020304" pitchFamily="18" charset="0"/>
                <a:ea typeface="微软雅黑" panose="020B0503020204020204" pitchFamily="34" charset="-122"/>
                <a:cs typeface="Times New Roman" panose="02020603050405020304" pitchFamily="18" charset="0"/>
              </a:rPr>
              <a:t>SPDNorm</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ResBlock</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组合的结构将</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调制到图像空间。其中</a:t>
            </a:r>
            <a:r>
              <a:rPr lang="en-US" altLang="zh-CN" sz="1400" kern="100" dirty="0" err="1">
                <a:effectLst/>
                <a:latin typeface="Times New Roman" panose="02020603050405020304" pitchFamily="18" charset="0"/>
                <a:ea typeface="微软雅黑" panose="020B0503020204020204" pitchFamily="34" charset="-122"/>
                <a:cs typeface="Times New Roman" panose="02020603050405020304" pitchFamily="18" charset="0"/>
              </a:rPr>
              <a:t>SPDNorm</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ResBlock</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包含</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Hard </a:t>
            </a:r>
            <a:r>
              <a:rPr lang="en-US" altLang="zh-CN" sz="1400" kern="100" dirty="0" err="1">
                <a:effectLst/>
                <a:latin typeface="Times New Roman" panose="02020603050405020304" pitchFamily="18" charset="0"/>
                <a:ea typeface="微软雅黑" panose="020B0503020204020204" pitchFamily="34" charset="-122"/>
                <a:cs typeface="Times New Roman" panose="02020603050405020304" pitchFamily="18" charset="0"/>
              </a:rPr>
              <a:t>SPDNorm</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Soft </a:t>
            </a:r>
            <a:r>
              <a:rPr lang="en-US" altLang="zh-CN" sz="1400" kern="100" dirty="0" err="1">
                <a:effectLst/>
                <a:latin typeface="Times New Roman" panose="02020603050405020304" pitchFamily="18" charset="0"/>
                <a:ea typeface="微软雅黑" panose="020B0503020204020204" pitchFamily="34" charset="-122"/>
                <a:cs typeface="Times New Roman" panose="02020603050405020304" pitchFamily="18" charset="0"/>
              </a:rPr>
              <a:t>SPDNorm</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，其输入是粗略预测结果和掩模</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灯片编号占位符 18">
            <a:extLst>
              <a:ext uri="{FF2B5EF4-FFF2-40B4-BE49-F238E27FC236}">
                <a16:creationId xmlns:a16="http://schemas.microsoft.com/office/drawing/2014/main" id="{5C274DE1-F153-4848-83CD-E56E36931243}"/>
              </a:ext>
            </a:extLst>
          </p:cNvPr>
          <p:cNvSpPr>
            <a:spLocks noGrp="1"/>
          </p:cNvSpPr>
          <p:nvPr>
            <p:ph type="sldNum" sz="quarter" idx="11"/>
          </p:nvPr>
        </p:nvSpPr>
        <p:spPr/>
        <p:txBody>
          <a:bodyPr/>
          <a:lstStyle/>
          <a:p>
            <a:fld id="{1D13DDC3-3872-48EC-85E2-1E675C5F13D3}" type="slidenum">
              <a:rPr lang="zh-CN" altLang="en-US" smtClean="0"/>
              <a:t>13</a:t>
            </a:fld>
            <a:endParaRPr lang="zh-CN" altLang="en-US"/>
          </a:p>
        </p:txBody>
      </p:sp>
    </p:spTree>
    <p:custDataLst>
      <p:tags r:id="rId1"/>
    </p:custDataLst>
    <p:extLst>
      <p:ext uri="{BB962C8B-B14F-4D97-AF65-F5344CB8AC3E}">
        <p14:creationId xmlns:p14="http://schemas.microsoft.com/office/powerpoint/2010/main" val="4102218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2-4</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F547DE5C-10BA-4155-9551-C4B98F3A1C22}"/>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Image</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4/15)</a:t>
            </a:r>
            <a:endPar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sp>
        <p:nvSpPr>
          <p:cNvPr id="6" name="文本框 5">
            <a:extLst>
              <a:ext uri="{FF2B5EF4-FFF2-40B4-BE49-F238E27FC236}">
                <a16:creationId xmlns:a16="http://schemas.microsoft.com/office/drawing/2014/main" id="{B6865EFC-1655-4DBC-83E8-E897FF1D702C}"/>
              </a:ext>
            </a:extLst>
          </p:cNvPr>
          <p:cNvSpPr txBox="1"/>
          <p:nvPr/>
        </p:nvSpPr>
        <p:spPr>
          <a:xfrm>
            <a:off x="1287780" y="805827"/>
            <a:ext cx="10180956"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Hyper-</a:t>
            </a:r>
            <a:r>
              <a:rPr lang="en-US" altLang="zh-CN" dirty="0" err="1">
                <a:solidFill>
                  <a:schemeClr val="accent1">
                    <a:lumMod val="50000"/>
                  </a:schemeClr>
                </a:solidFill>
                <a:latin typeface="Times New Roman" panose="02020603050405020304" pitchFamily="18" charset="0"/>
                <a:ea typeface="微软雅黑" panose="020B0503020204020204" pitchFamily="34" charset="-122"/>
              </a:rPr>
              <a:t>LifelongGAN</a:t>
            </a:r>
            <a:r>
              <a:rPr lang="en-US" altLang="zh-CN" dirty="0">
                <a:solidFill>
                  <a:schemeClr val="accent1">
                    <a:lumMod val="50000"/>
                  </a:schemeClr>
                </a:solidFill>
                <a:latin typeface="Times New Roman" panose="02020603050405020304" pitchFamily="18" charset="0"/>
                <a:ea typeface="微软雅黑" panose="020B0503020204020204" pitchFamily="34" charset="-122"/>
              </a:rPr>
              <a:t>: Scalable Lifelong Learning for Image Conditioned Generation</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F9DFF836-F513-4975-8EE7-5CC9CAC3666D}"/>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CAF1D54B-1E28-4977-8141-5A3F4C7C04E1}"/>
              </a:ext>
            </a:extLst>
          </p:cNvPr>
          <p:cNvSpPr txBox="1"/>
          <p:nvPr/>
        </p:nvSpPr>
        <p:spPr>
          <a:xfrm>
            <a:off x="123550" y="1841284"/>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135BA6AA-91F0-4384-9D00-18FB831AD158}"/>
              </a:ext>
            </a:extLst>
          </p:cNvPr>
          <p:cNvSpPr txBox="1"/>
          <p:nvPr/>
        </p:nvSpPr>
        <p:spPr>
          <a:xfrm>
            <a:off x="123550" y="3668096"/>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394AD46F-CC48-44FB-B642-2FF3682DB8AF}"/>
              </a:ext>
            </a:extLst>
          </p:cNvPr>
          <p:cNvSpPr txBox="1"/>
          <p:nvPr/>
        </p:nvSpPr>
        <p:spPr>
          <a:xfrm>
            <a:off x="6187218" y="1252441"/>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73ACD44D-DF7A-4A59-A347-7B48B9E8C38A}"/>
              </a:ext>
            </a:extLst>
          </p:cNvPr>
          <p:cNvSpPr txBox="1"/>
          <p:nvPr/>
        </p:nvSpPr>
        <p:spPr>
          <a:xfrm>
            <a:off x="1287780" y="1264948"/>
            <a:ext cx="2383367" cy="307777"/>
          </a:xfrm>
          <a:prstGeom prst="rect">
            <a:avLst/>
          </a:prstGeom>
          <a:noFill/>
        </p:spPr>
        <p:txBody>
          <a:bodyPr wrap="square">
            <a:spAutoFit/>
          </a:bodyPr>
          <a:lstStyle/>
          <a:p>
            <a:pPr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西蒙弗雷泽大学</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4BB1D685-BFDF-4961-923A-92944CDC6A91}"/>
              </a:ext>
            </a:extLst>
          </p:cNvPr>
          <p:cNvSpPr txBox="1"/>
          <p:nvPr/>
        </p:nvSpPr>
        <p:spPr>
          <a:xfrm>
            <a:off x="474451" y="2240966"/>
            <a:ext cx="6156960" cy="1287532"/>
          </a:xfrm>
          <a:prstGeom prst="rect">
            <a:avLst/>
          </a:prstGeom>
          <a:noFill/>
        </p:spPr>
        <p:txBody>
          <a:bodyPr wrap="square">
            <a:spAutoFit/>
          </a:bodyPr>
          <a:lstStyle/>
          <a:p>
            <a:pPr lvl="0">
              <a:spcBef>
                <a:spcPts val="1300"/>
              </a:spcBef>
              <a:spcAft>
                <a:spcPts val="1300"/>
              </a:spcAft>
            </a:pPr>
            <a:r>
              <a:rPr lang="zh-CN" altLang="en-US" sz="1400" b="0" kern="100" dirty="0">
                <a:effectLst/>
                <a:latin typeface="Times New Roman" panose="02020603050405020304" pitchFamily="18" charset="0"/>
                <a:ea typeface="微软雅黑" panose="020B0503020204020204" pitchFamily="34" charset="-122"/>
              </a:rPr>
              <a:t>（</a:t>
            </a:r>
            <a:r>
              <a:rPr lang="en-US" altLang="zh-CN" sz="1400" b="0" kern="100" dirty="0">
                <a:effectLst/>
                <a:latin typeface="Times New Roman" panose="02020603050405020304" pitchFamily="18" charset="0"/>
                <a:ea typeface="微软雅黑" panose="020B0503020204020204" pitchFamily="34" charset="-122"/>
              </a:rPr>
              <a:t>1</a:t>
            </a:r>
            <a:r>
              <a:rPr lang="zh-CN" altLang="en-US" sz="1400" b="0"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深度神经网络易受</a:t>
            </a:r>
            <a:r>
              <a:rPr lang="zh-CN" altLang="zh-CN" sz="1400" b="1" kern="100" dirty="0">
                <a:effectLst/>
                <a:latin typeface="Times New Roman" panose="02020603050405020304" pitchFamily="18" charset="0"/>
                <a:ea typeface="微软雅黑" panose="020B0503020204020204" pitchFamily="34" charset="-122"/>
              </a:rPr>
              <a:t>灾难性遗忘的影响</a:t>
            </a:r>
            <a:r>
              <a:rPr lang="en-US" altLang="zh-CN" sz="1400" b="0"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当遇到新任务时，它们只能记住新任务，而无法保持其完成先前学习任务的能力。尽管在</a:t>
            </a:r>
            <a:r>
              <a:rPr lang="zh-CN" altLang="zh-CN" sz="1400" b="1" kern="100" dirty="0">
                <a:effectLst/>
                <a:latin typeface="Times New Roman" panose="02020603050405020304" pitchFamily="18" charset="0"/>
                <a:ea typeface="微软雅黑" panose="020B0503020204020204" pitchFamily="34" charset="-122"/>
              </a:rPr>
              <a:t>生成模型的终身学习方面</a:t>
            </a:r>
            <a:r>
              <a:rPr lang="zh-CN" altLang="zh-CN" sz="1400" b="0" kern="100" dirty="0">
                <a:effectLst/>
                <a:latin typeface="Times New Roman" panose="02020603050405020304" pitchFamily="18" charset="0"/>
                <a:ea typeface="微软雅黑" panose="020B0503020204020204" pitchFamily="34" charset="-122"/>
              </a:rPr>
              <a:t>取得了进展，但这仍然是一个具有挑战性的领域。</a:t>
            </a:r>
            <a:endParaRPr lang="en-US" altLang="zh-CN" sz="1400" b="1" kern="100" dirty="0">
              <a:latin typeface="Times New Roman" panose="02020603050405020304" pitchFamily="18" charset="0"/>
              <a:ea typeface="微软雅黑" panose="020B0503020204020204" pitchFamily="34" charset="-122"/>
            </a:endParaRPr>
          </a:p>
          <a:p>
            <a:pPr lvl="0">
              <a:spcBef>
                <a:spcPts val="1300"/>
              </a:spcBef>
              <a:spcAft>
                <a:spcPts val="1300"/>
              </a:spcAft>
            </a:pPr>
            <a:r>
              <a:rPr lang="zh-CN" altLang="en-US" sz="1400" b="1" kern="100" dirty="0">
                <a:effectLst/>
                <a:latin typeface="Times New Roman" panose="02020603050405020304" pitchFamily="18" charset="0"/>
                <a:ea typeface="微软雅黑" panose="020B0503020204020204" pitchFamily="34" charset="-122"/>
              </a:rPr>
              <a:t>（</a:t>
            </a:r>
            <a:r>
              <a:rPr lang="en-US" altLang="zh-CN" sz="1400" b="1" kern="100" dirty="0">
                <a:effectLst/>
                <a:latin typeface="Times New Roman" panose="02020603050405020304" pitchFamily="18" charset="0"/>
                <a:ea typeface="微软雅黑" panose="020B0503020204020204" pitchFamily="34" charset="-122"/>
              </a:rPr>
              <a:t>2</a:t>
            </a:r>
            <a:r>
              <a:rPr lang="zh-CN" altLang="en-US" sz="1400" b="1"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现有方法在</a:t>
            </a:r>
            <a:r>
              <a:rPr lang="zh-CN" altLang="zh-CN" sz="1400" b="1" kern="100" dirty="0">
                <a:effectLst/>
                <a:latin typeface="Times New Roman" panose="02020603050405020304" pitchFamily="18" charset="0"/>
                <a:ea typeface="微软雅黑" panose="020B0503020204020204" pitchFamily="34" charset="-122"/>
              </a:rPr>
              <a:t>可拓展性和内存利用上存在折衷</a:t>
            </a:r>
            <a:r>
              <a:rPr lang="zh-CN" altLang="zh-CN" sz="1400" b="0" kern="100" dirty="0">
                <a:effectLst/>
                <a:latin typeface="Times New Roman" panose="02020603050405020304" pitchFamily="18" charset="0"/>
                <a:ea typeface="微软雅黑" panose="020B0503020204020204" pitchFamily="34" charset="-122"/>
              </a:rPr>
              <a:t>，不能兼顾</a:t>
            </a:r>
            <a:endParaRPr lang="zh-CN" altLang="zh-CN" sz="1400" b="1" kern="100" dirty="0">
              <a:effectLst/>
              <a:latin typeface="Times New Roman" panose="02020603050405020304" pitchFamily="18" charset="0"/>
              <a:ea typeface="微软雅黑" panose="020B0503020204020204" pitchFamily="34" charset="-122"/>
            </a:endParaRPr>
          </a:p>
        </p:txBody>
      </p:sp>
      <p:sp>
        <p:nvSpPr>
          <p:cNvPr id="16" name="文本框 15">
            <a:extLst>
              <a:ext uri="{FF2B5EF4-FFF2-40B4-BE49-F238E27FC236}">
                <a16:creationId xmlns:a16="http://schemas.microsoft.com/office/drawing/2014/main" id="{F42B8B52-A283-483B-B73A-8849853CE4CB}"/>
              </a:ext>
            </a:extLst>
          </p:cNvPr>
          <p:cNvSpPr txBox="1"/>
          <p:nvPr/>
        </p:nvSpPr>
        <p:spPr>
          <a:xfrm>
            <a:off x="264220" y="4068987"/>
            <a:ext cx="6387888" cy="2482731"/>
          </a:xfrm>
          <a:prstGeom prst="rect">
            <a:avLst/>
          </a:prstGeom>
          <a:noFill/>
        </p:spPr>
        <p:txBody>
          <a:bodyPr wrap="square">
            <a:spAutoFit/>
          </a:bodyPr>
          <a:lstStyle/>
          <a:p>
            <a:pPr lvl="0">
              <a:spcBef>
                <a:spcPts val="1300"/>
              </a:spcBef>
              <a:spcAft>
                <a:spcPts val="1300"/>
              </a:spcAft>
            </a:pPr>
            <a:r>
              <a:rPr lang="zh-CN" altLang="en-US" sz="1400" b="0" kern="100" dirty="0">
                <a:effectLst/>
                <a:latin typeface="Times New Roman" panose="02020603050405020304" pitchFamily="18" charset="0"/>
                <a:ea typeface="微软雅黑" panose="020B0503020204020204" pitchFamily="34" charset="-122"/>
              </a:rPr>
              <a:t>（</a:t>
            </a:r>
            <a:r>
              <a:rPr lang="en-US" altLang="zh-CN" sz="1400" b="0" kern="100" dirty="0">
                <a:effectLst/>
                <a:latin typeface="Times New Roman" panose="02020603050405020304" pitchFamily="18" charset="0"/>
                <a:ea typeface="微软雅黑" panose="020B0503020204020204" pitchFamily="34" charset="-122"/>
              </a:rPr>
              <a:t>1</a:t>
            </a:r>
            <a:r>
              <a:rPr lang="zh-CN" altLang="en-US" sz="1400" b="0"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我们提出了一个</a:t>
            </a:r>
            <a:r>
              <a:rPr lang="zh-CN" altLang="zh-CN" sz="1400" b="1" kern="100" dirty="0">
                <a:effectLst/>
                <a:latin typeface="Times New Roman" panose="02020603050405020304" pitchFamily="18" charset="0"/>
                <a:ea typeface="微软雅黑" panose="020B0503020204020204" pitchFamily="34" charset="-122"/>
              </a:rPr>
              <a:t>新颖且通用的持续学习框架</a:t>
            </a:r>
            <a:r>
              <a:rPr lang="en-US" altLang="zh-CN" sz="1400" b="1" kern="100" dirty="0">
                <a:effectLst/>
                <a:latin typeface="Times New Roman" panose="02020603050405020304" pitchFamily="18" charset="0"/>
                <a:ea typeface="微软雅黑" panose="020B0503020204020204" pitchFamily="34" charset="-122"/>
              </a:rPr>
              <a:t>——</a:t>
            </a:r>
            <a:r>
              <a:rPr lang="en-US" altLang="zh-CN" sz="1400" b="1" kern="100" dirty="0" err="1">
                <a:effectLst/>
                <a:latin typeface="Times New Roman" panose="02020603050405020304" pitchFamily="18" charset="0"/>
                <a:ea typeface="微软雅黑" panose="020B0503020204020204" pitchFamily="34" charset="-122"/>
              </a:rPr>
              <a:t>LifelongGAN</a:t>
            </a:r>
            <a:r>
              <a:rPr lang="zh-CN" altLang="zh-CN" sz="1400" b="0" kern="100" dirty="0">
                <a:effectLst/>
                <a:latin typeface="Times New Roman" panose="02020603050405020304" pitchFamily="18" charset="0"/>
                <a:ea typeface="微软雅黑" panose="020B0503020204020204" pitchFamily="34" charset="-122"/>
              </a:rPr>
              <a:t>，它更具可扩展性。</a:t>
            </a:r>
            <a:endParaRPr lang="en-US" altLang="zh-CN" sz="1400" b="0" kern="100" dirty="0">
              <a:effectLst/>
              <a:latin typeface="Times New Roman" panose="02020603050405020304" pitchFamily="18" charset="0"/>
              <a:ea typeface="微软雅黑" panose="020B0503020204020204" pitchFamily="34" charset="-122"/>
            </a:endParaRPr>
          </a:p>
          <a:p>
            <a:pPr lvl="0">
              <a:spcBef>
                <a:spcPts val="1300"/>
              </a:spcBef>
              <a:spcAft>
                <a:spcPts val="1300"/>
              </a:spcAft>
            </a:pPr>
            <a:r>
              <a:rPr lang="zh-CN" altLang="en-US" sz="1400" b="1" kern="100" dirty="0">
                <a:effectLst/>
                <a:latin typeface="Times New Roman" panose="02020603050405020304" pitchFamily="18" charset="0"/>
                <a:ea typeface="微软雅黑" panose="020B0503020204020204" pitchFamily="34" charset="-122"/>
              </a:rPr>
              <a:t>（</a:t>
            </a:r>
            <a:r>
              <a:rPr lang="en-US" altLang="zh-CN" sz="1400" b="1" kern="100" dirty="0">
                <a:effectLst/>
                <a:latin typeface="Times New Roman" panose="02020603050405020304" pitchFamily="18" charset="0"/>
                <a:ea typeface="微软雅黑" panose="020B0503020204020204" pitchFamily="34" charset="-122"/>
              </a:rPr>
              <a:t>2</a:t>
            </a:r>
            <a:r>
              <a:rPr lang="zh-CN" altLang="en-US" sz="1400" b="1"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我们建议将</a:t>
            </a:r>
            <a:r>
              <a:rPr lang="zh-CN" altLang="zh-CN" sz="1400" b="1" kern="100" dirty="0">
                <a:effectLst/>
                <a:latin typeface="Times New Roman" panose="02020603050405020304" pitchFamily="18" charset="0"/>
                <a:ea typeface="微软雅黑" panose="020B0503020204020204" pitchFamily="34" charset="-122"/>
              </a:rPr>
              <a:t>传统卷积滤波器分解为动态任务特定基本滤波器和确定性任务无关权重矩阵。</a:t>
            </a:r>
            <a:r>
              <a:rPr lang="zh-CN" altLang="zh-CN" sz="1400" b="0" kern="100" dirty="0">
                <a:effectLst/>
                <a:latin typeface="Times New Roman" panose="02020603050405020304" pitchFamily="18" charset="0"/>
                <a:ea typeface="微软雅黑" panose="020B0503020204020204" pitchFamily="34" charset="-122"/>
              </a:rPr>
              <a:t>这种设计使得所提出的模型能够以较低的参数成本保持甚至提高任务序列的生成质量。</a:t>
            </a:r>
            <a:endParaRPr lang="en-US" altLang="zh-CN" sz="1400" b="0" kern="100" dirty="0">
              <a:effectLst/>
              <a:latin typeface="Times New Roman" panose="02020603050405020304" pitchFamily="18" charset="0"/>
              <a:ea typeface="微软雅黑" panose="020B0503020204020204" pitchFamily="34" charset="-122"/>
            </a:endParaRPr>
          </a:p>
          <a:p>
            <a:pPr lvl="0">
              <a:spcBef>
                <a:spcPts val="1300"/>
              </a:spcBef>
              <a:spcAft>
                <a:spcPts val="1300"/>
              </a:spcAft>
            </a:pPr>
            <a:r>
              <a:rPr lang="zh-CN" altLang="en-US" sz="1400" b="1" kern="100" dirty="0">
                <a:effectLst/>
                <a:latin typeface="Times New Roman" panose="02020603050405020304" pitchFamily="18" charset="0"/>
                <a:ea typeface="微软雅黑" panose="020B0503020204020204" pitchFamily="34" charset="-122"/>
              </a:rPr>
              <a:t>（</a:t>
            </a:r>
            <a:r>
              <a:rPr lang="en-US" altLang="zh-CN" sz="1400" b="1" kern="100" dirty="0">
                <a:effectLst/>
                <a:latin typeface="Times New Roman" panose="02020603050405020304" pitchFamily="18" charset="0"/>
                <a:ea typeface="微软雅黑" panose="020B0503020204020204" pitchFamily="34" charset="-122"/>
              </a:rPr>
              <a:t>3</a:t>
            </a:r>
            <a:r>
              <a:rPr lang="zh-CN" altLang="en-US" sz="1400" b="1"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在不同的数据领域进行了广泛的消融研究和与现有模型的比较，提供了定性和定量的结果来</a:t>
            </a:r>
            <a:r>
              <a:rPr lang="zh-CN" altLang="zh-CN" sz="1400" b="1" kern="100" dirty="0">
                <a:effectLst/>
                <a:latin typeface="Times New Roman" panose="02020603050405020304" pitchFamily="18" charset="0"/>
                <a:ea typeface="微软雅黑" panose="020B0503020204020204" pitchFamily="34" charset="-122"/>
              </a:rPr>
              <a:t>说明我们的框架学习新一代任务的能力，而不会灾难性地忘记以前的任务。</a:t>
            </a:r>
          </a:p>
        </p:txBody>
      </p:sp>
      <p:pic>
        <p:nvPicPr>
          <p:cNvPr id="17" name="图片 16">
            <a:extLst>
              <a:ext uri="{FF2B5EF4-FFF2-40B4-BE49-F238E27FC236}">
                <a16:creationId xmlns:a16="http://schemas.microsoft.com/office/drawing/2014/main" id="{B7DE6E87-1A4B-45E6-A1B9-460CDDD63919}"/>
              </a:ext>
            </a:extLst>
          </p:cNvPr>
          <p:cNvPicPr/>
          <p:nvPr/>
        </p:nvPicPr>
        <p:blipFill>
          <a:blip r:embed="rId5"/>
          <a:stretch>
            <a:fillRect/>
          </a:stretch>
        </p:blipFill>
        <p:spPr>
          <a:xfrm>
            <a:off x="7075603" y="1240206"/>
            <a:ext cx="4896134" cy="2641352"/>
          </a:xfrm>
          <a:prstGeom prst="rect">
            <a:avLst/>
          </a:prstGeom>
        </p:spPr>
      </p:pic>
      <p:sp>
        <p:nvSpPr>
          <p:cNvPr id="19" name="文本框 18">
            <a:extLst>
              <a:ext uri="{FF2B5EF4-FFF2-40B4-BE49-F238E27FC236}">
                <a16:creationId xmlns:a16="http://schemas.microsoft.com/office/drawing/2014/main" id="{9301EE36-DC7B-4957-8CE6-17B93B63B150}"/>
              </a:ext>
            </a:extLst>
          </p:cNvPr>
          <p:cNvSpPr txBox="1"/>
          <p:nvPr/>
        </p:nvSpPr>
        <p:spPr>
          <a:xfrm>
            <a:off x="7070027" y="3915437"/>
            <a:ext cx="4577848" cy="1815882"/>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终身学习的目标是</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学习一个执行一系列生成任务的模型，同时假设该模型仅限于当前任务的训练数据</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。给定一系列任务，</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Hyper-</a:t>
            </a:r>
            <a:r>
              <a:rPr lang="en-US" altLang="zh-CN" sz="1400" kern="100" dirty="0" err="1">
                <a:effectLst/>
                <a:latin typeface="Times New Roman" panose="02020603050405020304" pitchFamily="18" charset="0"/>
                <a:ea typeface="微软雅黑" panose="020B0503020204020204" pitchFamily="34" charset="-122"/>
                <a:cs typeface="Times New Roman" panose="02020603050405020304" pitchFamily="18" charset="0"/>
              </a:rPr>
              <a:t>LifelongGAN</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将传统的卷积和反卷积滤波器分解为动态基础滤波器</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（这些滤波器</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由任务特定的滤波器生成器</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生成），和</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确定性权重矩阵</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（它在不同的任务之间</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共享</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，并线性组合生成的基本过滤器。为允许更大灵活性，共享权重矩阵乘以任务特定系数，以针对不同的任务以不同的方式组合任务特定过滤器。）</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98769FF9-A1D1-45D0-A2CB-D6B781A3DB78}"/>
              </a:ext>
            </a:extLst>
          </p:cNvPr>
          <p:cNvSpPr txBox="1"/>
          <p:nvPr/>
        </p:nvSpPr>
        <p:spPr>
          <a:xfrm>
            <a:off x="7070027" y="5731319"/>
            <a:ext cx="4748682" cy="738664"/>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提出的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Hyper-</a:t>
            </a:r>
            <a:r>
              <a:rPr lang="en-US" altLang="zh-CN" sz="1400" kern="100" dirty="0" err="1">
                <a:effectLst/>
                <a:latin typeface="Times New Roman" panose="02020603050405020304" pitchFamily="18" charset="0"/>
                <a:ea typeface="微软雅黑" panose="020B0503020204020204" pitchFamily="34" charset="-122"/>
                <a:cs typeface="Times New Roman" panose="02020603050405020304" pitchFamily="18" charset="0"/>
              </a:rPr>
              <a:t>LifelongGAN</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使用知识蒸馏进行训练</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从先前训练的模型中提取知识</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并将其蒸馏到为新任务训练的模型中</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，从而鼓励新模型生成与先前模型相同的输出。</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灯片编号占位符 19">
            <a:extLst>
              <a:ext uri="{FF2B5EF4-FFF2-40B4-BE49-F238E27FC236}">
                <a16:creationId xmlns:a16="http://schemas.microsoft.com/office/drawing/2014/main" id="{E372959F-1BAD-4433-9975-26C33F5389B9}"/>
              </a:ext>
            </a:extLst>
          </p:cNvPr>
          <p:cNvSpPr>
            <a:spLocks noGrp="1"/>
          </p:cNvSpPr>
          <p:nvPr>
            <p:ph type="sldNum" sz="quarter" idx="11"/>
          </p:nvPr>
        </p:nvSpPr>
        <p:spPr/>
        <p:txBody>
          <a:bodyPr/>
          <a:lstStyle/>
          <a:p>
            <a:fld id="{1D13DDC3-3872-48EC-85E2-1E675C5F13D3}"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289205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2-4</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F547DE5C-10BA-4155-9551-C4B98F3A1C22}"/>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Image (5/ 15)</a:t>
            </a:r>
            <a:endPar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sp>
        <p:nvSpPr>
          <p:cNvPr id="6" name="文本框 5">
            <a:extLst>
              <a:ext uri="{FF2B5EF4-FFF2-40B4-BE49-F238E27FC236}">
                <a16:creationId xmlns:a16="http://schemas.microsoft.com/office/drawing/2014/main" id="{31A6A089-1375-4113-95A1-78BB887F9AA6}"/>
              </a:ext>
            </a:extLst>
          </p:cNvPr>
          <p:cNvSpPr txBox="1"/>
          <p:nvPr/>
        </p:nvSpPr>
        <p:spPr>
          <a:xfrm>
            <a:off x="1287779" y="627823"/>
            <a:ext cx="7910407"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Exploiting Spatial Dimensions of Latent in GAN for Real-time Image Editing</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1DF36B19-6873-4BC3-9F89-A1D88132D312}"/>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4A7CB294-BC2B-4F21-98E3-BBE324D36453}"/>
              </a:ext>
            </a:extLst>
          </p:cNvPr>
          <p:cNvSpPr txBox="1"/>
          <p:nvPr/>
        </p:nvSpPr>
        <p:spPr>
          <a:xfrm>
            <a:off x="123550" y="1998354"/>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D0BB2F6E-8025-4078-BB7C-5C7D995E4314}"/>
              </a:ext>
            </a:extLst>
          </p:cNvPr>
          <p:cNvSpPr txBox="1"/>
          <p:nvPr/>
        </p:nvSpPr>
        <p:spPr>
          <a:xfrm>
            <a:off x="123550" y="3634602"/>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5E9195B2-904E-457A-BDF9-193CC6F74041}"/>
              </a:ext>
            </a:extLst>
          </p:cNvPr>
          <p:cNvSpPr txBox="1"/>
          <p:nvPr/>
        </p:nvSpPr>
        <p:spPr>
          <a:xfrm>
            <a:off x="5876826" y="1057797"/>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F8A08AA8-72F6-4481-B5AC-8C3B28389EEB}"/>
              </a:ext>
            </a:extLst>
          </p:cNvPr>
          <p:cNvSpPr txBox="1"/>
          <p:nvPr/>
        </p:nvSpPr>
        <p:spPr>
          <a:xfrm>
            <a:off x="1446348" y="1270031"/>
            <a:ext cx="4189307" cy="523220"/>
          </a:xfrm>
          <a:prstGeom prst="rect">
            <a:avLst/>
          </a:prstGeom>
          <a:noFill/>
        </p:spPr>
        <p:txBody>
          <a:bodyPr wrap="square">
            <a:spAutoFit/>
          </a:bodyPr>
          <a:lstStyle/>
          <a:p>
            <a:pPr algn="just">
              <a:spcBef>
                <a:spcPts val="1300"/>
              </a:spcBef>
              <a:spcAft>
                <a:spcPts val="1300"/>
              </a:spcAft>
            </a:pPr>
            <a:r>
              <a:rPr lang="en-US" altLang="zh-CN" sz="1400" kern="100" dirty="0" err="1">
                <a:effectLst/>
                <a:latin typeface="Times New Roman" panose="02020603050405020304" pitchFamily="18" charset="0"/>
                <a:ea typeface="微软雅黑" panose="020B0503020204020204" pitchFamily="34" charset="-122"/>
                <a:cs typeface="Times New Roman" panose="02020603050405020304" pitchFamily="18" charset="0"/>
              </a:rPr>
              <a:t>Naver</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AI Lab</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实验室、首尔国立大学（</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Seoul National University</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）、延世大学（</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Yonsei University</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8C25F0-2CA3-4B8C-AAE3-C7C097D8D956}"/>
              </a:ext>
            </a:extLst>
          </p:cNvPr>
          <p:cNvSpPr txBox="1"/>
          <p:nvPr/>
        </p:nvSpPr>
        <p:spPr>
          <a:xfrm>
            <a:off x="443098" y="2332007"/>
            <a:ext cx="5164667" cy="954107"/>
          </a:xfrm>
          <a:prstGeom prst="rect">
            <a:avLst/>
          </a:prstGeom>
          <a:noFill/>
        </p:spPr>
        <p:txBody>
          <a:bodyPr wrap="square">
            <a:spAutoFit/>
          </a:bodyPr>
          <a:lstStyle/>
          <a:p>
            <a:pPr lvl="0" algn="just">
              <a:spcBef>
                <a:spcPts val="1300"/>
              </a:spcBef>
              <a:spcAft>
                <a:spcPts val="1300"/>
              </a:spcAft>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生成对抗网络（</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GANS</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）从随机潜在的矢量合成现实图像。虽然操纵潜在向量控制合成的输出，但是，使用</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GAN</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的真实图像遭受</a:t>
            </a:r>
            <a:r>
              <a:rPr lang="en-US" altLang="zh-CN" sz="1400" kern="100" dirty="0" err="1">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将真实图像投影到潜在矢量的耗时的优化过程，</a:t>
            </a:r>
            <a:r>
              <a:rPr lang="en-US"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II</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）通过编码器的不准确嵌入</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64E29F41-2DA2-4868-9D0E-53B4906452AA}"/>
              </a:ext>
            </a:extLst>
          </p:cNvPr>
          <p:cNvSpPr txBox="1"/>
          <p:nvPr/>
        </p:nvSpPr>
        <p:spPr>
          <a:xfrm>
            <a:off x="123550" y="4109787"/>
            <a:ext cx="5875021" cy="2051844"/>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）我们提出了</a:t>
            </a:r>
            <a:r>
              <a:rPr lang="en-US" altLang="zh-CN" sz="1400" kern="100" dirty="0" err="1">
                <a:effectLst/>
                <a:latin typeface="微软雅黑" panose="020B0503020204020204" pitchFamily="34" charset="-122"/>
                <a:ea typeface="微软雅黑" panose="020B0503020204020204" pitchFamily="34" charset="-122"/>
                <a:cs typeface="Times New Roman" panose="02020603050405020304" pitchFamily="18" charset="0"/>
              </a:rPr>
              <a:t>StyleMapGAN</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中间潜空间具有空间尺寸，并且空间变体调制替换了</a:t>
            </a:r>
            <a:r>
              <a:rPr lang="en-US" altLang="zh-CN" sz="1400" b="1" kern="100" dirty="0" err="1">
                <a:effectLst/>
                <a:latin typeface="微软雅黑" panose="020B0503020204020204" pitchFamily="34" charset="-122"/>
                <a:ea typeface="微软雅黑" panose="020B0503020204020204" pitchFamily="34" charset="-122"/>
                <a:cs typeface="Times New Roman" panose="02020603050405020304" pitchFamily="18" charset="0"/>
              </a:rPr>
              <a:t>AdaIN</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它通过编码器嵌入比现有的基于优化的方法更准确，同时保持</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GAN</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的属性。</a:t>
            </a:r>
          </a:p>
          <a:p>
            <a:pPr indent="266700" algn="just">
              <a:spcBef>
                <a:spcPts val="1300"/>
              </a:spcBef>
              <a:spcAft>
                <a:spcPts val="1300"/>
              </a:spcAft>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）实验结果表明，我们的方法在</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诸如本地编辑和图像插值之类的各种图像操纵任务</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中显着优于最先进的模型。</a:t>
            </a:r>
          </a:p>
          <a:p>
            <a:pPr indent="266700" algn="just">
              <a:spcBef>
                <a:spcPts val="1300"/>
              </a:spcBef>
              <a:spcAft>
                <a:spcPts val="1300"/>
              </a:spcAft>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GAN</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上的</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传统编辑方法仍然在我们的</a:t>
            </a:r>
            <a:r>
              <a:rPr lang="en-US" altLang="zh-CN" sz="1400" b="1" kern="100" dirty="0" err="1">
                <a:effectLst/>
                <a:latin typeface="微软雅黑" panose="020B0503020204020204" pitchFamily="34" charset="-122"/>
                <a:ea typeface="微软雅黑" panose="020B0503020204020204" pitchFamily="34" charset="-122"/>
                <a:cs typeface="Times New Roman" panose="02020603050405020304" pitchFamily="18" charset="0"/>
              </a:rPr>
              <a:t>StyleMapGAN</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上有效</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8" name="文本框 17">
            <a:extLst>
              <a:ext uri="{FF2B5EF4-FFF2-40B4-BE49-F238E27FC236}">
                <a16:creationId xmlns:a16="http://schemas.microsoft.com/office/drawing/2014/main" id="{000A187C-5141-48BA-9383-E4CDAB5719EB}"/>
              </a:ext>
            </a:extLst>
          </p:cNvPr>
          <p:cNvSpPr txBox="1"/>
          <p:nvPr/>
        </p:nvSpPr>
        <p:spPr>
          <a:xfrm>
            <a:off x="6556347" y="1103008"/>
            <a:ext cx="5618245" cy="2698175"/>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我们的目标是用编码器实时准确地将图像投影到潜在空间，并在潜在空间上对图像进行局部处理。</a:t>
            </a:r>
          </a:p>
          <a:p>
            <a:pPr indent="266700" algn="just">
              <a:spcBef>
                <a:spcPts val="1300"/>
              </a:spcBef>
              <a:spcAft>
                <a:spcPts val="1300"/>
              </a:spcAft>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我们提出了</a:t>
            </a:r>
            <a:r>
              <a:rPr lang="en-US" altLang="zh-CN" sz="1400" kern="100" dirty="0" err="1">
                <a:effectLst/>
                <a:latin typeface="微软雅黑" panose="020B0503020204020204" pitchFamily="34" charset="-122"/>
                <a:ea typeface="微软雅黑" panose="020B0503020204020204" pitchFamily="34" charset="-122"/>
                <a:cs typeface="Times New Roman" panose="02020603050405020304" pitchFamily="18" charset="0"/>
              </a:rPr>
              <a:t>StyleMapGAN</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，它采用</a:t>
            </a:r>
            <a:r>
              <a:rPr lang="en-US" altLang="zh-CN" sz="1400" b="1" kern="100" dirty="0" err="1">
                <a:effectLst/>
                <a:latin typeface="微软雅黑" panose="020B0503020204020204" pitchFamily="34" charset="-122"/>
                <a:ea typeface="微软雅黑" panose="020B0503020204020204" pitchFamily="34" charset="-122"/>
                <a:cs typeface="Times New Roman" panose="02020603050405020304" pitchFamily="18" charset="0"/>
              </a:rPr>
              <a:t>stylemap</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，一个具有空间维度的中间潜在空间</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，以及</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400" b="1" kern="100" dirty="0" err="1">
                <a:effectLst/>
                <a:latin typeface="微软雅黑" panose="020B0503020204020204" pitchFamily="34" charset="-122"/>
                <a:ea typeface="微软雅黑" panose="020B0503020204020204" pitchFamily="34" charset="-122"/>
                <a:cs typeface="Times New Roman" panose="02020603050405020304" pitchFamily="18" charset="0"/>
              </a:rPr>
              <a:t>stylemap</a:t>
            </a:r>
            <a:r>
              <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的空间变种调制</a:t>
            </a:r>
            <a:r>
              <a:rPr lang="en-US"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rPr>
              <a:t>(spatially variant modulation)</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。注意</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style</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不仅代表着纹理</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精细风格</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而且也代表形状</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粗糙风格</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现在，</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编码器可以将图像嵌入到样式图</a:t>
            </a:r>
            <a:r>
              <a:rPr lang="en-US" altLang="zh-CN" sz="1400" b="1" kern="100" dirty="0" err="1">
                <a:effectLst/>
                <a:latin typeface="微软雅黑" panose="020B0503020204020204" pitchFamily="34" charset="-122"/>
                <a:ea typeface="微软雅黑" panose="020B0503020204020204" pitchFamily="34" charset="-122"/>
                <a:cs typeface="Times New Roman" panose="02020603050405020304" pitchFamily="18" charset="0"/>
              </a:rPr>
              <a:t>stylemap</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，这比基于优化的方法更精确地重建图像，并且</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样式图的部分改变导致图像的局部编辑</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 name="图片 18">
            <a:extLst>
              <a:ext uri="{FF2B5EF4-FFF2-40B4-BE49-F238E27FC236}">
                <a16:creationId xmlns:a16="http://schemas.microsoft.com/office/drawing/2014/main" id="{2C3C8679-FD50-41CB-A693-FB5202C414EF}"/>
              </a:ext>
            </a:extLst>
          </p:cNvPr>
          <p:cNvPicPr/>
          <p:nvPr/>
        </p:nvPicPr>
        <p:blipFill>
          <a:blip r:embed="rId5"/>
          <a:stretch>
            <a:fillRect/>
          </a:stretch>
        </p:blipFill>
        <p:spPr>
          <a:xfrm>
            <a:off x="7517765" y="3562773"/>
            <a:ext cx="3549227" cy="3158702"/>
          </a:xfrm>
          <a:prstGeom prst="rect">
            <a:avLst/>
          </a:prstGeom>
        </p:spPr>
      </p:pic>
      <p:sp>
        <p:nvSpPr>
          <p:cNvPr id="17" name="灯片编号占位符 16">
            <a:extLst>
              <a:ext uri="{FF2B5EF4-FFF2-40B4-BE49-F238E27FC236}">
                <a16:creationId xmlns:a16="http://schemas.microsoft.com/office/drawing/2014/main" id="{C8612F61-0E19-493C-8515-8CEBB33FE6A9}"/>
              </a:ext>
            </a:extLst>
          </p:cNvPr>
          <p:cNvSpPr>
            <a:spLocks noGrp="1"/>
          </p:cNvSpPr>
          <p:nvPr>
            <p:ph type="sldNum" sz="quarter" idx="11"/>
          </p:nvPr>
        </p:nvSpPr>
        <p:spPr/>
        <p:txBody>
          <a:bodyPr/>
          <a:lstStyle/>
          <a:p>
            <a:fld id="{1D13DDC3-3872-48EC-85E2-1E675C5F13D3}"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3723279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43208099-0396-4DEE-9C69-91BFA7F2E598}"/>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3D Shape</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1/2</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p>
        </p:txBody>
      </p:sp>
      <p:sp>
        <p:nvSpPr>
          <p:cNvPr id="6" name="文本框 5">
            <a:extLst>
              <a:ext uri="{FF2B5EF4-FFF2-40B4-BE49-F238E27FC236}">
                <a16:creationId xmlns:a16="http://schemas.microsoft.com/office/drawing/2014/main" id="{CDEEB689-E0CC-4D5B-BD3F-F14B320988CE}"/>
              </a:ext>
            </a:extLst>
          </p:cNvPr>
          <p:cNvSpPr txBox="1"/>
          <p:nvPr/>
        </p:nvSpPr>
        <p:spPr>
          <a:xfrm>
            <a:off x="1287780" y="688128"/>
            <a:ext cx="7376795"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Unsupervised 3D Shape Completion through GAN Inversion</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A632CB55-115E-4079-B521-EE43A47B91C7}"/>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25CB2A3B-F112-4832-85A1-8A737CC0EE2A}"/>
              </a:ext>
            </a:extLst>
          </p:cNvPr>
          <p:cNvSpPr txBox="1"/>
          <p:nvPr/>
        </p:nvSpPr>
        <p:spPr>
          <a:xfrm>
            <a:off x="123550" y="1998354"/>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31C45668-2F3D-4BEE-848A-19273101D55D}"/>
              </a:ext>
            </a:extLst>
          </p:cNvPr>
          <p:cNvSpPr txBox="1"/>
          <p:nvPr/>
        </p:nvSpPr>
        <p:spPr>
          <a:xfrm>
            <a:off x="117623" y="3267647"/>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05CCA3BC-EC8B-46C8-9FB2-5FC1B0F52224}"/>
              </a:ext>
            </a:extLst>
          </p:cNvPr>
          <p:cNvSpPr txBox="1"/>
          <p:nvPr/>
        </p:nvSpPr>
        <p:spPr>
          <a:xfrm>
            <a:off x="6619198" y="1152896"/>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35A6B59C-348C-4FAA-BA98-54C89433EA79}"/>
              </a:ext>
            </a:extLst>
          </p:cNvPr>
          <p:cNvSpPr txBox="1"/>
          <p:nvPr/>
        </p:nvSpPr>
        <p:spPr>
          <a:xfrm>
            <a:off x="1446348" y="1260162"/>
            <a:ext cx="3976733" cy="523220"/>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南洋理工大学科学实验室、南洋理工大学、传感时间研究、上海人工智能实验室</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A11EF15-BEA5-44A5-8817-B5ACB58807DD}"/>
              </a:ext>
            </a:extLst>
          </p:cNvPr>
          <p:cNvSpPr txBox="1"/>
          <p:nvPr/>
        </p:nvSpPr>
        <p:spPr>
          <a:xfrm>
            <a:off x="677548" y="2297693"/>
            <a:ext cx="6156960" cy="954107"/>
          </a:xfrm>
          <a:prstGeom prst="rect">
            <a:avLst/>
          </a:prstGeom>
          <a:noFill/>
        </p:spPr>
        <p:txBody>
          <a:bodyPr wrap="square">
            <a:spAutoFit/>
          </a:bodyPr>
          <a:lstStyle/>
          <a:p>
            <a:pPr lvl="0">
              <a:spcBef>
                <a:spcPts val="1300"/>
              </a:spcBef>
              <a:spcAft>
                <a:spcPts val="1300"/>
              </a:spcAft>
            </a:pPr>
            <a:r>
              <a:rPr lang="zh-CN" altLang="zh-CN" sz="1400" b="0" kern="100" dirty="0">
                <a:effectLst/>
                <a:latin typeface="Times New Roman" panose="02020603050405020304" pitchFamily="18" charset="0"/>
                <a:ea typeface="微软雅黑" panose="020B0503020204020204" pitchFamily="34" charset="-122"/>
              </a:rPr>
              <a:t>多数三维形状补全方法</a:t>
            </a:r>
            <a:r>
              <a:rPr lang="zh-CN" altLang="zh-CN" sz="1400" b="1" kern="100" dirty="0">
                <a:effectLst/>
                <a:latin typeface="Times New Roman" panose="02020603050405020304" pitchFamily="18" charset="0"/>
                <a:ea typeface="微软雅黑" panose="020B0503020204020204" pitchFamily="34" charset="-122"/>
              </a:rPr>
              <a:t>严重依赖于部分</a:t>
            </a:r>
            <a:r>
              <a:rPr lang="en-US" altLang="zh-CN" sz="1400" b="1" kern="100" dirty="0">
                <a:effectLst/>
                <a:latin typeface="Times New Roman" panose="02020603050405020304" pitchFamily="18" charset="0"/>
                <a:ea typeface="微软雅黑" panose="020B0503020204020204" pitchFamily="34" charset="-122"/>
              </a:rPr>
              <a:t>-</a:t>
            </a:r>
            <a:r>
              <a:rPr lang="zh-CN" altLang="zh-CN" sz="1400" b="1" kern="100" dirty="0">
                <a:effectLst/>
                <a:latin typeface="Times New Roman" panose="02020603050405020304" pitchFamily="18" charset="0"/>
                <a:ea typeface="微软雅黑" panose="020B0503020204020204" pitchFamily="34" charset="-122"/>
              </a:rPr>
              <a:t>完整的形状对，并以全监督的方式进行学习</a:t>
            </a:r>
            <a:r>
              <a:rPr lang="zh-CN" altLang="zh-CN" sz="1400" b="0" kern="100" dirty="0">
                <a:effectLst/>
                <a:latin typeface="Times New Roman" panose="02020603050405020304" pitchFamily="18" charset="0"/>
                <a:ea typeface="微软雅黑" panose="020B0503020204020204" pitchFamily="34" charset="-122"/>
              </a:rPr>
              <a:t>。尽管它们在域内数据上的表现令人印象深刻，但当</a:t>
            </a:r>
            <a:r>
              <a:rPr lang="zh-CN" altLang="zh-CN" sz="1400" b="1" kern="100" dirty="0">
                <a:effectLst/>
                <a:latin typeface="Times New Roman" panose="02020603050405020304" pitchFamily="18" charset="0"/>
                <a:ea typeface="微软雅黑" panose="020B0503020204020204" pitchFamily="34" charset="-122"/>
              </a:rPr>
              <a:t>推广到其他形式的部分形状或真实世界的部分扫描时</a:t>
            </a:r>
            <a:r>
              <a:rPr lang="zh-CN" altLang="zh-CN" sz="1400" b="0" kern="100" dirty="0">
                <a:effectLst/>
                <a:latin typeface="Times New Roman" panose="02020603050405020304" pitchFamily="18" charset="0"/>
                <a:ea typeface="微软雅黑" panose="020B0503020204020204" pitchFamily="34" charset="-122"/>
              </a:rPr>
              <a:t>，由于域间隙它们通常会获得不令人满意的结果。</a:t>
            </a:r>
            <a:endParaRPr lang="zh-CN" altLang="zh-CN" sz="1400" b="1" kern="100" dirty="0">
              <a:effectLst/>
              <a:latin typeface="Times New Roman" panose="02020603050405020304" pitchFamily="18" charset="0"/>
              <a:ea typeface="微软雅黑" panose="020B0503020204020204" pitchFamily="34" charset="-122"/>
            </a:endParaRPr>
          </a:p>
        </p:txBody>
      </p:sp>
      <p:sp>
        <p:nvSpPr>
          <p:cNvPr id="16" name="文本框 15">
            <a:extLst>
              <a:ext uri="{FF2B5EF4-FFF2-40B4-BE49-F238E27FC236}">
                <a16:creationId xmlns:a16="http://schemas.microsoft.com/office/drawing/2014/main" id="{466B7763-9629-4B1E-985E-0FCDB99F4354}"/>
              </a:ext>
            </a:extLst>
          </p:cNvPr>
          <p:cNvSpPr txBox="1"/>
          <p:nvPr/>
        </p:nvSpPr>
        <p:spPr>
          <a:xfrm>
            <a:off x="205045" y="3766111"/>
            <a:ext cx="6629463" cy="2913618"/>
          </a:xfrm>
          <a:prstGeom prst="rect">
            <a:avLst/>
          </a:prstGeom>
          <a:noFill/>
        </p:spPr>
        <p:txBody>
          <a:bodyPr wrap="square">
            <a:spAutoFit/>
          </a:bodyPr>
          <a:lstStyle/>
          <a:p>
            <a:pPr marL="342900" lvl="0" indent="-342900" algn="just">
              <a:spcBef>
                <a:spcPts val="1300"/>
              </a:spcBef>
              <a:spcAft>
                <a:spcPts val="1300"/>
              </a:spcAft>
              <a:buAutoNum type="arabicParenBoth"/>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本文</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提出了</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ShapeInversion</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（形状反演）</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，它首</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次将</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GAN Inversion</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引入形状补全</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ShapeInversion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使用预先在完整形状上训练的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，通过搜索潜在</a:t>
            </a: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编</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码，给出一个完整的形状，最好地重建给定的部分输入。通过这种方式，</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ShapeInversion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不再需要成对的训练数据，并且能够在训练有素的生成模型中合并丰富的先验。</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Bef>
                <a:spcPts val="1300"/>
              </a:spcBef>
              <a:spcAft>
                <a:spcPts val="1300"/>
              </a:spcAft>
              <a:buAutoNum type="arabicParenBoth"/>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ShapeNet</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基准上</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，所提出的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ShapeInversion</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优于</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SOTA</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无监督方法，并且与使用配对数据学习的有监督方法相当</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。它还展示了</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出色的泛化能力</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，为真实世界的扫描和各种形式和不完整程度的部分输入提供了稳健的结果。</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Bef>
                <a:spcPts val="1300"/>
              </a:spcBef>
              <a:spcAft>
                <a:spcPts val="1300"/>
              </a:spcAft>
              <a:buAutoNum type="arabicParenBoth"/>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由于预先训练的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的参与，</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ShapeInversion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自然能够</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实现一系列额外的能力</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，例如为</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不明确的部分输入生成多个有效的完整形状</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，以及形状操作和插值。</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7" name="图片 16">
            <a:extLst>
              <a:ext uri="{FF2B5EF4-FFF2-40B4-BE49-F238E27FC236}">
                <a16:creationId xmlns:a16="http://schemas.microsoft.com/office/drawing/2014/main" id="{05149F85-2D14-41E8-911B-D1F563E18439}"/>
              </a:ext>
            </a:extLst>
          </p:cNvPr>
          <p:cNvPicPr/>
          <p:nvPr/>
        </p:nvPicPr>
        <p:blipFill>
          <a:blip r:embed="rId5"/>
          <a:stretch>
            <a:fillRect/>
          </a:stretch>
        </p:blipFill>
        <p:spPr>
          <a:xfrm>
            <a:off x="7771856" y="388547"/>
            <a:ext cx="4057862" cy="2736850"/>
          </a:xfrm>
          <a:prstGeom prst="rect">
            <a:avLst/>
          </a:prstGeom>
        </p:spPr>
      </p:pic>
      <p:sp>
        <p:nvSpPr>
          <p:cNvPr id="15" name="Rectangle 3">
            <a:extLst>
              <a:ext uri="{FF2B5EF4-FFF2-40B4-BE49-F238E27FC236}">
                <a16:creationId xmlns:a16="http://schemas.microsoft.com/office/drawing/2014/main" id="{DA211C01-D15C-4DDF-98E0-CB232F264D2B}"/>
              </a:ext>
            </a:extLst>
          </p:cNvPr>
          <p:cNvSpPr>
            <a:spLocks noChangeArrowheads="1"/>
          </p:cNvSpPr>
          <p:nvPr/>
        </p:nvSpPr>
        <p:spPr bwMode="auto">
          <a:xfrm>
            <a:off x="7190185" y="3275821"/>
            <a:ext cx="463953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我们希望</a:t>
            </a: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引入一个训练得很好的</a:t>
            </a:r>
            <a:r>
              <a:rPr kumimoji="0" lang="en-US" altLang="zh-CN" sz="14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GAN</a:t>
            </a: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作为形状补全的有效先验</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，主要是为了处理各种各样的部分形状，并推广到看不见的形状。</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GAN</a:t>
            </a: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先验可以通过</a:t>
            </a:r>
            <a:r>
              <a:rPr kumimoji="0" lang="en-US" altLang="zh-CN" sz="14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GAN Inversion</a:t>
            </a: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来利用</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。在以点云的形式在</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3D</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形状上训练具有参数</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θ</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的生成器</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之后，它可以从潜在向量           </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生成形状</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32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p:txBody>
      </p:sp>
      <p:pic>
        <p:nvPicPr>
          <p:cNvPr id="22" name="图片 21">
            <a:extLst>
              <a:ext uri="{FF2B5EF4-FFF2-40B4-BE49-F238E27FC236}">
                <a16:creationId xmlns:a16="http://schemas.microsoft.com/office/drawing/2014/main" id="{241EE9EB-9810-4776-A7E8-3CC61D67C58D}"/>
              </a:ext>
            </a:extLst>
          </p:cNvPr>
          <p:cNvPicPr>
            <a:picLocks noChangeAspect="1"/>
          </p:cNvPicPr>
          <p:nvPr/>
        </p:nvPicPr>
        <p:blipFill>
          <a:blip r:embed="rId6"/>
          <a:stretch>
            <a:fillRect/>
          </a:stretch>
        </p:blipFill>
        <p:spPr>
          <a:xfrm>
            <a:off x="8298362" y="4640585"/>
            <a:ext cx="610841" cy="201514"/>
          </a:xfrm>
          <a:prstGeom prst="rect">
            <a:avLst/>
          </a:prstGeom>
        </p:spPr>
      </p:pic>
      <p:pic>
        <p:nvPicPr>
          <p:cNvPr id="27" name="图片 26">
            <a:extLst>
              <a:ext uri="{FF2B5EF4-FFF2-40B4-BE49-F238E27FC236}">
                <a16:creationId xmlns:a16="http://schemas.microsoft.com/office/drawing/2014/main" id="{5FD15DF0-27B8-4799-9A07-23EA5087B8D7}"/>
              </a:ext>
            </a:extLst>
          </p:cNvPr>
          <p:cNvPicPr/>
          <p:nvPr/>
        </p:nvPicPr>
        <p:blipFill>
          <a:blip r:embed="rId7"/>
          <a:stretch>
            <a:fillRect/>
          </a:stretch>
        </p:blipFill>
        <p:spPr>
          <a:xfrm>
            <a:off x="9740166" y="4630414"/>
            <a:ext cx="743162" cy="201514"/>
          </a:xfrm>
          <a:prstGeom prst="rect">
            <a:avLst/>
          </a:prstGeom>
        </p:spPr>
      </p:pic>
      <p:sp>
        <p:nvSpPr>
          <p:cNvPr id="29" name="文本框 28">
            <a:extLst>
              <a:ext uri="{FF2B5EF4-FFF2-40B4-BE49-F238E27FC236}">
                <a16:creationId xmlns:a16="http://schemas.microsoft.com/office/drawing/2014/main" id="{BD1B5B90-946C-488D-9C04-C0BDB23D7400}"/>
              </a:ext>
            </a:extLst>
          </p:cNvPr>
          <p:cNvSpPr txBox="1"/>
          <p:nvPr/>
        </p:nvSpPr>
        <p:spPr>
          <a:xfrm>
            <a:off x="6007946" y="4989111"/>
            <a:ext cx="6096000" cy="369332"/>
          </a:xfrm>
          <a:prstGeom prst="rect">
            <a:avLst/>
          </a:prstGeom>
          <a:noFill/>
        </p:spPr>
        <p:txBody>
          <a:bodyPr wrap="square">
            <a:spAutoFit/>
          </a:bodyPr>
          <a:lstStyle/>
          <a:p>
            <a:endParaRPr lang="zh-CN" altLang="en-US" dirty="0">
              <a:latin typeface="Times New Roman" panose="02020603050405020304" pitchFamily="18" charset="0"/>
              <a:ea typeface="微软雅黑" panose="020B0503020204020204" pitchFamily="34" charset="-122"/>
            </a:endParaRPr>
          </a:p>
        </p:txBody>
      </p:sp>
      <p:sp>
        <p:nvSpPr>
          <p:cNvPr id="32" name="文本框 31">
            <a:extLst>
              <a:ext uri="{FF2B5EF4-FFF2-40B4-BE49-F238E27FC236}">
                <a16:creationId xmlns:a16="http://schemas.microsoft.com/office/drawing/2014/main" id="{9BFE6B70-DDD8-49C1-9EA3-2497D0079A2E}"/>
              </a:ext>
            </a:extLst>
          </p:cNvPr>
          <p:cNvSpPr txBox="1"/>
          <p:nvPr/>
        </p:nvSpPr>
        <p:spPr>
          <a:xfrm>
            <a:off x="7435328" y="4918758"/>
            <a:ext cx="6096000" cy="307777"/>
          </a:xfrm>
          <a:prstGeom prst="rect">
            <a:avLst/>
          </a:prstGeom>
          <a:noFill/>
        </p:spPr>
        <p:txBody>
          <a:bodyPr wrap="square">
            <a:spAutoFit/>
          </a:bodyPr>
          <a:lstStyle/>
          <a:p>
            <a:r>
              <a:rPr lang="en-US" altLang="zh-CN" sz="1400" dirty="0">
                <a:effectLst/>
                <a:latin typeface="Times New Roman" panose="02020603050405020304" pitchFamily="18" charset="0"/>
                <a:ea typeface="微软雅黑" panose="020B0503020204020204" pitchFamily="34" charset="-122"/>
              </a:rPr>
              <a:t>GAN</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反演的目的是找到最能重建给定形状的潜在向量：</a:t>
            </a:r>
            <a:endParaRPr lang="zh-CN" altLang="en-US" sz="1400" dirty="0">
              <a:latin typeface="Times New Roman" panose="02020603050405020304" pitchFamily="18" charset="0"/>
              <a:ea typeface="微软雅黑" panose="020B0503020204020204" pitchFamily="34" charset="-122"/>
            </a:endParaRPr>
          </a:p>
        </p:txBody>
      </p:sp>
      <p:pic>
        <p:nvPicPr>
          <p:cNvPr id="33" name="图片 32">
            <a:extLst>
              <a:ext uri="{FF2B5EF4-FFF2-40B4-BE49-F238E27FC236}">
                <a16:creationId xmlns:a16="http://schemas.microsoft.com/office/drawing/2014/main" id="{9C143AD0-215A-4F08-B948-4D071877FA4F}"/>
              </a:ext>
            </a:extLst>
          </p:cNvPr>
          <p:cNvPicPr/>
          <p:nvPr/>
        </p:nvPicPr>
        <p:blipFill>
          <a:blip r:embed="rId8"/>
          <a:stretch>
            <a:fillRect/>
          </a:stretch>
        </p:blipFill>
        <p:spPr>
          <a:xfrm>
            <a:off x="8046932" y="5222920"/>
            <a:ext cx="3454188" cy="369332"/>
          </a:xfrm>
          <a:prstGeom prst="rect">
            <a:avLst/>
          </a:prstGeom>
        </p:spPr>
      </p:pic>
      <p:sp>
        <p:nvSpPr>
          <p:cNvPr id="34" name="文本框 33">
            <a:extLst>
              <a:ext uri="{FF2B5EF4-FFF2-40B4-BE49-F238E27FC236}">
                <a16:creationId xmlns:a16="http://schemas.microsoft.com/office/drawing/2014/main" id="{33338B27-1791-4025-A65E-5EA546360D99}"/>
              </a:ext>
            </a:extLst>
          </p:cNvPr>
          <p:cNvSpPr txBox="1"/>
          <p:nvPr/>
        </p:nvSpPr>
        <p:spPr>
          <a:xfrm>
            <a:off x="7477962" y="5705104"/>
            <a:ext cx="4260225" cy="523220"/>
          </a:xfrm>
          <a:prstGeom prst="rect">
            <a:avLst/>
          </a:prstGeom>
          <a:noFill/>
        </p:spPr>
        <p:txBody>
          <a:bodyPr wrap="square">
            <a:spAutoFit/>
          </a:bodyPr>
          <a:lstStyle/>
          <a:p>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我们在</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动态更新潜在向量的同时来微调生成器</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，这被证明</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可以改善</a:t>
            </a:r>
            <a:r>
              <a:rPr lang="en-US" altLang="zh-CN" sz="1400" b="1" dirty="0">
                <a:effectLst/>
                <a:latin typeface="Times New Roman" panose="02020603050405020304" pitchFamily="18" charset="0"/>
                <a:ea typeface="微软雅黑" panose="020B0503020204020204" pitchFamily="34" charset="-122"/>
              </a:rPr>
              <a:t>GAN</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反演的结果</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dirty="0">
              <a:latin typeface="Times New Roman" panose="02020603050405020304" pitchFamily="18" charset="0"/>
              <a:ea typeface="微软雅黑" panose="020B0503020204020204" pitchFamily="34" charset="-122"/>
            </a:endParaRPr>
          </a:p>
        </p:txBody>
      </p:sp>
      <p:sp>
        <p:nvSpPr>
          <p:cNvPr id="35" name="文本框 34">
            <a:extLst>
              <a:ext uri="{FF2B5EF4-FFF2-40B4-BE49-F238E27FC236}">
                <a16:creationId xmlns:a16="http://schemas.microsoft.com/office/drawing/2014/main" id="{59F3EC4F-BF07-45B8-A1B0-8EBD4F03A034}"/>
              </a:ext>
            </a:extLst>
          </p:cNvPr>
          <p:cNvSpPr txBox="1"/>
          <p:nvPr/>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2-5</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sp>
        <p:nvSpPr>
          <p:cNvPr id="28" name="灯片编号占位符 27">
            <a:extLst>
              <a:ext uri="{FF2B5EF4-FFF2-40B4-BE49-F238E27FC236}">
                <a16:creationId xmlns:a16="http://schemas.microsoft.com/office/drawing/2014/main" id="{2082DB05-1BE9-41C8-B352-6940F836D617}"/>
              </a:ext>
            </a:extLst>
          </p:cNvPr>
          <p:cNvSpPr>
            <a:spLocks noGrp="1"/>
          </p:cNvSpPr>
          <p:nvPr>
            <p:ph type="sldNum" sz="quarter" idx="11"/>
          </p:nvPr>
        </p:nvSpPr>
        <p:spPr/>
        <p:txBody>
          <a:bodyPr/>
          <a:lstStyle/>
          <a:p>
            <a:fld id="{1D13DDC3-3872-48EC-85E2-1E675C5F13D3}"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2927386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2-6</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5" name="文本框 4">
            <a:extLst>
              <a:ext uri="{FF2B5EF4-FFF2-40B4-BE49-F238E27FC236}">
                <a16:creationId xmlns:a16="http://schemas.microsoft.com/office/drawing/2014/main" id="{DDE32176-7A4F-4F80-BC31-603D14F7BCCA}"/>
              </a:ext>
            </a:extLst>
          </p:cNvPr>
          <p:cNvSpPr txBox="1"/>
          <p:nvPr/>
        </p:nvSpPr>
        <p:spPr>
          <a:xfrm>
            <a:off x="1198244" y="226463"/>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Video GAN</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1/1</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p>
        </p:txBody>
      </p:sp>
      <p:sp>
        <p:nvSpPr>
          <p:cNvPr id="7" name="文本框 6">
            <a:extLst>
              <a:ext uri="{FF2B5EF4-FFF2-40B4-BE49-F238E27FC236}">
                <a16:creationId xmlns:a16="http://schemas.microsoft.com/office/drawing/2014/main" id="{DE60D93F-FE52-4FF5-9E61-9A1605578B91}"/>
              </a:ext>
            </a:extLst>
          </p:cNvPr>
          <p:cNvSpPr txBox="1"/>
          <p:nvPr/>
        </p:nvSpPr>
        <p:spPr>
          <a:xfrm>
            <a:off x="1198244" y="688128"/>
            <a:ext cx="9957436"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Self-Supervised Video GANs:Learning for Appearance Consistency and Motion Coherency</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9" name="文本框 8">
            <a:extLst>
              <a:ext uri="{FF2B5EF4-FFF2-40B4-BE49-F238E27FC236}">
                <a16:creationId xmlns:a16="http://schemas.microsoft.com/office/drawing/2014/main" id="{A2654F29-13A4-4922-946E-90913BA411FF}"/>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10" name="文本框 9">
            <a:extLst>
              <a:ext uri="{FF2B5EF4-FFF2-40B4-BE49-F238E27FC236}">
                <a16:creationId xmlns:a16="http://schemas.microsoft.com/office/drawing/2014/main" id="{1E026377-4B56-4161-8111-A8D4894E9DD0}"/>
              </a:ext>
            </a:extLst>
          </p:cNvPr>
          <p:cNvSpPr txBox="1"/>
          <p:nvPr/>
        </p:nvSpPr>
        <p:spPr>
          <a:xfrm>
            <a:off x="123550" y="1818138"/>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708A6DD5-49BD-4DB7-A14C-D467F1EB64D5}"/>
              </a:ext>
            </a:extLst>
          </p:cNvPr>
          <p:cNvSpPr txBox="1"/>
          <p:nvPr/>
        </p:nvSpPr>
        <p:spPr>
          <a:xfrm>
            <a:off x="60231" y="3217657"/>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44D21F0D-6075-40DC-AF70-E985CE16C466}"/>
              </a:ext>
            </a:extLst>
          </p:cNvPr>
          <p:cNvSpPr txBox="1"/>
          <p:nvPr/>
        </p:nvSpPr>
        <p:spPr>
          <a:xfrm>
            <a:off x="5790872" y="1162203"/>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3" name="文本框 12">
            <a:extLst>
              <a:ext uri="{FF2B5EF4-FFF2-40B4-BE49-F238E27FC236}">
                <a16:creationId xmlns:a16="http://schemas.microsoft.com/office/drawing/2014/main" id="{4CA0D6B1-08AF-42F8-A246-8440FB12FCEF}"/>
              </a:ext>
            </a:extLst>
          </p:cNvPr>
          <p:cNvSpPr txBox="1"/>
          <p:nvPr/>
        </p:nvSpPr>
        <p:spPr>
          <a:xfrm>
            <a:off x="1062212" y="1260161"/>
            <a:ext cx="2209307" cy="307777"/>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韩国成均馆大学</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731F18D3-D0A0-47A3-A514-872C9E571BBC}"/>
              </a:ext>
            </a:extLst>
          </p:cNvPr>
          <p:cNvSpPr txBox="1"/>
          <p:nvPr/>
        </p:nvSpPr>
        <p:spPr>
          <a:xfrm>
            <a:off x="193039" y="2210121"/>
            <a:ext cx="6156960" cy="954107"/>
          </a:xfrm>
          <a:prstGeom prst="rect">
            <a:avLst/>
          </a:prstGeom>
          <a:noFill/>
        </p:spPr>
        <p:txBody>
          <a:bodyPr wrap="square">
            <a:spAutoFit/>
          </a:bodyPr>
          <a:lstStyle/>
          <a:p>
            <a:pPr lvl="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GANs</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扩展到视频领域仍然具有挑战性。其中一个主要原因是</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视频的高维数</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，与图像相比视频多了一个时间维度。在这个巨大的空间中，感觉上令人满意的视频可能只占极小的一部分，因为它们</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不仅要满足空间上的真实性，还要满足时间上的一致性。</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6286C907-E50F-439E-9AB1-A66AF1474765}"/>
              </a:ext>
            </a:extLst>
          </p:cNvPr>
          <p:cNvSpPr txBox="1"/>
          <p:nvPr/>
        </p:nvSpPr>
        <p:spPr>
          <a:xfrm>
            <a:off x="193039" y="3615332"/>
            <a:ext cx="6060631" cy="3247043"/>
          </a:xfrm>
          <a:prstGeom prst="rect">
            <a:avLst/>
          </a:prstGeom>
          <a:noFill/>
        </p:spPr>
        <p:txBody>
          <a:bodyPr wrap="square">
            <a:spAutoFit/>
          </a:bodyPr>
          <a:lstStyle/>
          <a:p>
            <a:pPr lvl="0">
              <a:spcBef>
                <a:spcPts val="1300"/>
              </a:spcBef>
              <a:spcAft>
                <a:spcPts val="1300"/>
              </a:spcAft>
            </a:pPr>
            <a:r>
              <a:rPr lang="zh-CN" altLang="en-US" sz="1400" b="0" kern="100" dirty="0">
                <a:effectLst/>
                <a:latin typeface="Times New Roman" panose="02020603050405020304" pitchFamily="18" charset="0"/>
                <a:ea typeface="微软雅黑" panose="020B0503020204020204" pitchFamily="34" charset="-122"/>
              </a:rPr>
              <a:t>（</a:t>
            </a:r>
            <a:r>
              <a:rPr lang="en-US" altLang="zh-CN" sz="1400" b="0" kern="100" dirty="0">
                <a:effectLst/>
                <a:latin typeface="Times New Roman" panose="02020603050405020304" pitchFamily="18" charset="0"/>
                <a:ea typeface="微软雅黑" panose="020B0503020204020204" pitchFamily="34" charset="-122"/>
              </a:rPr>
              <a:t>1</a:t>
            </a:r>
            <a:r>
              <a:rPr lang="zh-CN" altLang="en-US" sz="1400" b="0" kern="100" dirty="0">
                <a:effectLst/>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我们主要关注</a:t>
            </a:r>
            <a:r>
              <a:rPr lang="zh-CN" altLang="zh-CN" sz="1400" b="1" kern="100" dirty="0">
                <a:effectLst/>
                <a:latin typeface="Times New Roman" panose="02020603050405020304" pitchFamily="18" charset="0"/>
                <a:ea typeface="微软雅黑" panose="020B0503020204020204" pitchFamily="34" charset="-122"/>
              </a:rPr>
              <a:t>鉴别器的目标及其对自监督的视频</a:t>
            </a:r>
            <a:r>
              <a:rPr lang="en-US" altLang="zh-CN" sz="1400" b="1" kern="100" dirty="0">
                <a:effectLst/>
                <a:latin typeface="Times New Roman" panose="02020603050405020304" pitchFamily="18" charset="0"/>
                <a:ea typeface="微软雅黑" panose="020B0503020204020204" pitchFamily="34" charset="-122"/>
              </a:rPr>
              <a:t>GANs</a:t>
            </a:r>
            <a:r>
              <a:rPr lang="zh-CN" altLang="zh-CN" sz="1400" b="1" kern="100" dirty="0">
                <a:effectLst/>
                <a:latin typeface="Times New Roman" panose="02020603050405020304" pitchFamily="18" charset="0"/>
                <a:ea typeface="微软雅黑" panose="020B0503020204020204" pitchFamily="34" charset="-122"/>
              </a:rPr>
              <a:t>的影响</a:t>
            </a:r>
            <a:r>
              <a:rPr lang="zh-CN" altLang="zh-CN" sz="1400" b="0" kern="100" dirty="0">
                <a:effectLst/>
                <a:latin typeface="Times New Roman" panose="02020603050405020304" pitchFamily="18" charset="0"/>
                <a:ea typeface="微软雅黑" panose="020B0503020204020204" pitchFamily="34" charset="-122"/>
              </a:rPr>
              <a:t>。据我们所知，这是</a:t>
            </a:r>
            <a:r>
              <a:rPr lang="zh-CN" altLang="zh-CN" sz="1400" b="1" kern="100" dirty="0">
                <a:effectLst/>
                <a:latin typeface="Times New Roman" panose="02020603050405020304" pitchFamily="18" charset="0"/>
                <a:ea typeface="微软雅黑" panose="020B0503020204020204" pitchFamily="34" charset="-122"/>
              </a:rPr>
              <a:t>第一次尝试</a:t>
            </a:r>
            <a:r>
              <a:rPr lang="zh-CN" altLang="zh-CN" sz="1400" b="0" kern="100" dirty="0">
                <a:effectLst/>
                <a:latin typeface="Times New Roman" panose="02020603050405020304" pitchFamily="18" charset="0"/>
                <a:ea typeface="微软雅黑" panose="020B0503020204020204" pitchFamily="34" charset="-122"/>
              </a:rPr>
              <a:t>在视频</a:t>
            </a:r>
            <a:r>
              <a:rPr lang="en-US" altLang="zh-CN" sz="1400" b="0" kern="100" dirty="0">
                <a:effectLst/>
                <a:latin typeface="Times New Roman" panose="02020603050405020304" pitchFamily="18" charset="0"/>
                <a:ea typeface="微软雅黑" panose="020B0503020204020204" pitchFamily="34" charset="-122"/>
              </a:rPr>
              <a:t>GANs</a:t>
            </a:r>
            <a:r>
              <a:rPr lang="zh-CN" altLang="zh-CN" sz="1400" b="0" kern="100" dirty="0">
                <a:effectLst/>
                <a:latin typeface="Times New Roman" panose="02020603050405020304" pitchFamily="18" charset="0"/>
                <a:ea typeface="微软雅黑" panose="020B0503020204020204" pitchFamily="34" charset="-122"/>
              </a:rPr>
              <a:t>中阐明鉴别器目标。</a:t>
            </a:r>
            <a:endParaRPr lang="zh-CN" altLang="zh-CN" sz="1400" b="1" kern="100" dirty="0">
              <a:effectLst/>
              <a:latin typeface="Times New Roman" panose="02020603050405020304" pitchFamily="18" charset="0"/>
              <a:ea typeface="微软雅黑" panose="020B0503020204020204" pitchFamily="34" charset="-122"/>
            </a:endParaRPr>
          </a:p>
          <a:p>
            <a:pPr lvl="0">
              <a:spcBef>
                <a:spcPts val="1300"/>
              </a:spcBef>
              <a:spcAft>
                <a:spcPts val="1300"/>
              </a:spcAft>
            </a:pPr>
            <a:r>
              <a:rPr lang="zh-CN" altLang="en-US" sz="1400" kern="100" dirty="0">
                <a:latin typeface="Times New Roman" panose="02020603050405020304" pitchFamily="18" charset="0"/>
                <a:ea typeface="微软雅黑" panose="020B0503020204020204" pitchFamily="34" charset="-122"/>
              </a:rPr>
              <a:t>（</a:t>
            </a:r>
            <a:r>
              <a:rPr lang="en-US" altLang="zh-CN" sz="1400" kern="100" dirty="0">
                <a:latin typeface="Times New Roman" panose="02020603050405020304" pitchFamily="18" charset="0"/>
                <a:ea typeface="微软雅黑" panose="020B0503020204020204" pitchFamily="34" charset="-122"/>
              </a:rPr>
              <a:t>2</a:t>
            </a:r>
            <a:r>
              <a:rPr lang="zh-CN" altLang="en-US" sz="1400" kern="100" dirty="0">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我们提出了自监督视频</a:t>
            </a:r>
            <a:r>
              <a:rPr lang="en-US" altLang="zh-CN" sz="1400" b="0" kern="100" dirty="0">
                <a:effectLst/>
                <a:latin typeface="Times New Roman" panose="02020603050405020304" pitchFamily="18" charset="0"/>
                <a:ea typeface="微软雅黑" panose="020B0503020204020204" pitchFamily="34" charset="-122"/>
              </a:rPr>
              <a:t>GANs (SVGAN)</a:t>
            </a:r>
            <a:r>
              <a:rPr lang="zh-CN" altLang="zh-CN" sz="1400" b="0" kern="100" dirty="0">
                <a:effectLst/>
                <a:latin typeface="Times New Roman" panose="02020603050405020304" pitchFamily="18" charset="0"/>
                <a:ea typeface="微软雅黑" panose="020B0503020204020204" pitchFamily="34" charset="-122"/>
              </a:rPr>
              <a:t>，它通过两个</a:t>
            </a:r>
            <a:r>
              <a:rPr lang="zh-CN" altLang="en-US" sz="1400" b="0" kern="100" dirty="0">
                <a:effectLst/>
                <a:latin typeface="Times New Roman" panose="02020603050405020304" pitchFamily="18" charset="0"/>
                <a:ea typeface="微软雅黑" panose="020B0503020204020204" pitchFamily="34" charset="-122"/>
              </a:rPr>
              <a:t>前置</a:t>
            </a:r>
            <a:r>
              <a:rPr lang="zh-CN" altLang="zh-CN" sz="1400" b="0" kern="100" dirty="0">
                <a:effectLst/>
                <a:latin typeface="Times New Roman" panose="02020603050405020304" pitchFamily="18" charset="0"/>
                <a:ea typeface="微软雅黑" panose="020B0503020204020204" pitchFamily="34" charset="-122"/>
              </a:rPr>
              <a:t>（</a:t>
            </a:r>
            <a:r>
              <a:rPr lang="en-US" altLang="zh-CN" sz="1400" b="0" kern="100" dirty="0">
                <a:effectLst/>
                <a:latin typeface="Times New Roman" panose="02020603050405020304" pitchFamily="18" charset="0"/>
                <a:ea typeface="微软雅黑" panose="020B0503020204020204" pitchFamily="34" charset="-122"/>
              </a:rPr>
              <a:t>pretext</a:t>
            </a:r>
            <a:r>
              <a:rPr lang="zh-CN" altLang="zh-CN" sz="1400" b="0" kern="100" dirty="0">
                <a:effectLst/>
                <a:latin typeface="Times New Roman" panose="02020603050405020304" pitchFamily="18" charset="0"/>
                <a:ea typeface="微软雅黑" panose="020B0503020204020204" pitchFamily="34" charset="-122"/>
              </a:rPr>
              <a:t>）自监督任务明确地对</a:t>
            </a:r>
            <a:r>
              <a:rPr lang="en-US" altLang="zh-CN" sz="1400" b="0" kern="100" dirty="0">
                <a:effectLst/>
                <a:latin typeface="Times New Roman" panose="02020603050405020304" pitchFamily="18" charset="0"/>
                <a:ea typeface="微软雅黑" panose="020B0503020204020204" pitchFamily="34" charset="-122"/>
              </a:rPr>
              <a:t>GANs</a:t>
            </a:r>
            <a:r>
              <a:rPr lang="zh-CN" altLang="zh-CN" sz="1400" b="0" kern="100" dirty="0">
                <a:effectLst/>
                <a:latin typeface="Times New Roman" panose="02020603050405020304" pitchFamily="18" charset="0"/>
                <a:ea typeface="微软雅黑" panose="020B0503020204020204" pitchFamily="34" charset="-122"/>
              </a:rPr>
              <a:t>施加约束</a:t>
            </a:r>
            <a:r>
              <a:rPr lang="en-US" altLang="zh-CN" sz="1400" b="0" kern="100" dirty="0">
                <a:effectLst/>
                <a:latin typeface="Times New Roman" panose="02020603050405020304" pitchFamily="18" charset="0"/>
                <a:ea typeface="微软雅黑" panose="020B0503020204020204" pitchFamily="34" charset="-122"/>
              </a:rPr>
              <a:t>:</a:t>
            </a:r>
            <a:r>
              <a:rPr lang="en-US" altLang="zh-CN" sz="1400" b="1" kern="100" dirty="0">
                <a:effectLst/>
                <a:latin typeface="Times New Roman" panose="02020603050405020304" pitchFamily="18" charset="0"/>
                <a:ea typeface="微软雅黑" panose="020B0503020204020204" pitchFamily="34" charset="-122"/>
              </a:rPr>
              <a:t> </a:t>
            </a:r>
            <a:r>
              <a:rPr lang="zh-CN" altLang="zh-CN" sz="1400" b="1" kern="100" dirty="0">
                <a:effectLst/>
                <a:latin typeface="Times New Roman" panose="02020603050405020304" pitchFamily="18" charset="0"/>
                <a:ea typeface="微软雅黑" panose="020B0503020204020204" pitchFamily="34" charset="-122"/>
              </a:rPr>
              <a:t>外观对比学习</a:t>
            </a:r>
            <a:r>
              <a:rPr lang="en-US" altLang="zh-CN" sz="1400" b="1" kern="100" dirty="0">
                <a:effectLst/>
                <a:latin typeface="Times New Roman" panose="02020603050405020304" pitchFamily="18" charset="0"/>
                <a:ea typeface="微软雅黑" panose="020B0503020204020204" pitchFamily="34" charset="-122"/>
              </a:rPr>
              <a:t>(</a:t>
            </a:r>
            <a:r>
              <a:rPr lang="en-US" altLang="zh-CN" sz="1400" b="0" kern="100" dirty="0">
                <a:effectLst/>
                <a:latin typeface="Times New Roman" panose="02020603050405020304" pitchFamily="18" charset="0"/>
                <a:ea typeface="微软雅黑" panose="020B0503020204020204" pitchFamily="34" charset="-122"/>
              </a:rPr>
              <a:t>appearance contrastive learning)</a:t>
            </a:r>
            <a:r>
              <a:rPr lang="zh-CN" altLang="zh-CN" sz="1400" b="0" kern="100" dirty="0">
                <a:effectLst/>
                <a:latin typeface="Times New Roman" panose="02020603050405020304" pitchFamily="18" charset="0"/>
                <a:ea typeface="微软雅黑" panose="020B0503020204020204" pitchFamily="34" charset="-122"/>
              </a:rPr>
              <a:t>和</a:t>
            </a:r>
            <a:r>
              <a:rPr lang="zh-CN" altLang="zh-CN" sz="1400" b="1" kern="100" dirty="0">
                <a:effectLst/>
                <a:latin typeface="Times New Roman" panose="02020603050405020304" pitchFamily="18" charset="0"/>
                <a:ea typeface="微软雅黑" panose="020B0503020204020204" pitchFamily="34" charset="-122"/>
              </a:rPr>
              <a:t>时间结构难题</a:t>
            </a:r>
            <a:r>
              <a:rPr lang="en-US" altLang="zh-CN" sz="1400" b="0" kern="100" dirty="0">
                <a:effectLst/>
                <a:latin typeface="Times New Roman" panose="02020603050405020304" pitchFamily="18" charset="0"/>
                <a:ea typeface="微软雅黑" panose="020B0503020204020204" pitchFamily="34" charset="-122"/>
              </a:rPr>
              <a:t>(temporal structure puzzle).</a:t>
            </a:r>
            <a:r>
              <a:rPr lang="en-US" altLang="zh-CN" sz="1400" b="1" kern="100" dirty="0">
                <a:effectLst/>
                <a:latin typeface="Times New Roman" panose="02020603050405020304" pitchFamily="18" charset="0"/>
                <a:ea typeface="微软雅黑" panose="020B0503020204020204" pitchFamily="34" charset="-122"/>
              </a:rPr>
              <a:t> </a:t>
            </a:r>
            <a:r>
              <a:rPr lang="zh-CN" altLang="zh-CN" sz="1400" b="0" kern="100" dirty="0">
                <a:effectLst/>
                <a:latin typeface="Times New Roman" panose="02020603050405020304" pitchFamily="18" charset="0"/>
                <a:ea typeface="微软雅黑" panose="020B0503020204020204" pitchFamily="34" charset="-122"/>
              </a:rPr>
              <a:t>约束</a:t>
            </a:r>
            <a:r>
              <a:rPr lang="en-US" altLang="zh-CN" sz="1400" b="0" kern="100" dirty="0">
                <a:effectLst/>
                <a:latin typeface="Times New Roman" panose="02020603050405020304" pitchFamily="18" charset="0"/>
                <a:ea typeface="微软雅黑" panose="020B0503020204020204" pitchFamily="34" charset="-122"/>
              </a:rPr>
              <a:t>GANs</a:t>
            </a:r>
            <a:r>
              <a:rPr lang="zh-CN" altLang="zh-CN" sz="1400" b="0" kern="100" dirty="0">
                <a:effectLst/>
                <a:latin typeface="Times New Roman" panose="02020603050405020304" pitchFamily="18" charset="0"/>
                <a:ea typeface="微软雅黑" panose="020B0503020204020204" pitchFamily="34" charset="-122"/>
              </a:rPr>
              <a:t>合成具有</a:t>
            </a:r>
            <a:r>
              <a:rPr lang="en-US" altLang="zh-CN" sz="1400" b="0" kern="100" dirty="0">
                <a:effectLst/>
                <a:latin typeface="Times New Roman" panose="02020603050405020304" pitchFamily="18" charset="0"/>
                <a:ea typeface="微软雅黑" panose="020B0503020204020204" pitchFamily="34" charset="-122"/>
              </a:rPr>
              <a:t>1)</a:t>
            </a:r>
            <a:r>
              <a:rPr lang="zh-CN" altLang="zh-CN" sz="1400" b="0" kern="100" dirty="0">
                <a:effectLst/>
                <a:latin typeface="Times New Roman" panose="02020603050405020304" pitchFamily="18" charset="0"/>
                <a:ea typeface="微软雅黑" panose="020B0503020204020204" pitchFamily="34" charset="-122"/>
              </a:rPr>
              <a:t>随机时间的不变外观和</a:t>
            </a:r>
            <a:r>
              <a:rPr lang="en-US" altLang="zh-CN" sz="1400" b="0" kern="100" dirty="0">
                <a:effectLst/>
                <a:latin typeface="Times New Roman" panose="02020603050405020304" pitchFamily="18" charset="0"/>
                <a:ea typeface="微软雅黑" panose="020B0503020204020204" pitchFamily="34" charset="-122"/>
              </a:rPr>
              <a:t>2)</a:t>
            </a:r>
            <a:r>
              <a:rPr lang="zh-CN" altLang="zh-CN" sz="1400" b="0" kern="100" dirty="0">
                <a:effectLst/>
                <a:latin typeface="Times New Roman" panose="02020603050405020304" pitchFamily="18" charset="0"/>
                <a:ea typeface="微软雅黑" panose="020B0503020204020204" pitchFamily="34" charset="-122"/>
              </a:rPr>
              <a:t>自然变化的运动流 的视频。</a:t>
            </a:r>
            <a:endParaRPr lang="en-US" altLang="zh-CN" sz="1400" b="0" kern="100" dirty="0">
              <a:effectLst/>
              <a:latin typeface="Times New Roman" panose="02020603050405020304" pitchFamily="18" charset="0"/>
              <a:ea typeface="微软雅黑" panose="020B0503020204020204" pitchFamily="34" charset="-122"/>
            </a:endParaRPr>
          </a:p>
          <a:p>
            <a:pPr lvl="0">
              <a:spcBef>
                <a:spcPts val="1300"/>
              </a:spcBef>
              <a:spcAft>
                <a:spcPts val="1300"/>
              </a:spcAft>
            </a:pPr>
            <a:endParaRPr lang="zh-CN" altLang="zh-CN" sz="1400" b="1" kern="100" dirty="0">
              <a:effectLst/>
              <a:latin typeface="Times New Roman" panose="02020603050405020304" pitchFamily="18" charset="0"/>
              <a:ea typeface="微软雅黑" panose="020B0503020204020204" pitchFamily="34" charset="-122"/>
            </a:endParaRPr>
          </a:p>
          <a:p>
            <a:pPr lvl="0">
              <a:spcBef>
                <a:spcPts val="1300"/>
              </a:spcBef>
              <a:spcAft>
                <a:spcPts val="1300"/>
              </a:spcAft>
            </a:pPr>
            <a:r>
              <a:rPr lang="zh-CN" altLang="en-US" sz="1400" kern="100" dirty="0">
                <a:latin typeface="Times New Roman" panose="02020603050405020304" pitchFamily="18" charset="0"/>
                <a:ea typeface="微软雅黑" panose="020B0503020204020204" pitchFamily="34" charset="-122"/>
              </a:rPr>
              <a:t>（</a:t>
            </a:r>
            <a:r>
              <a:rPr lang="en-US" altLang="zh-CN" sz="1400" kern="100" dirty="0">
                <a:latin typeface="Times New Roman" panose="02020603050405020304" pitchFamily="18" charset="0"/>
                <a:ea typeface="微软雅黑" panose="020B0503020204020204" pitchFamily="34" charset="-122"/>
              </a:rPr>
              <a:t>3</a:t>
            </a:r>
            <a:r>
              <a:rPr lang="zh-CN" altLang="en-US" sz="1400" kern="100" dirty="0">
                <a:latin typeface="Times New Roman" panose="02020603050405020304" pitchFamily="18" charset="0"/>
                <a:ea typeface="微软雅黑" panose="020B0503020204020204" pitchFamily="34" charset="-122"/>
              </a:rPr>
              <a:t>）</a:t>
            </a:r>
            <a:r>
              <a:rPr lang="zh-CN" altLang="zh-CN" sz="1400" b="0" kern="100" dirty="0">
                <a:effectLst/>
                <a:latin typeface="Times New Roman" panose="02020603050405020304" pitchFamily="18" charset="0"/>
                <a:ea typeface="微软雅黑" panose="020B0503020204020204" pitchFamily="34" charset="-122"/>
              </a:rPr>
              <a:t>我们在具有挑战性的面部表情和人类动作基准上的大量实验</a:t>
            </a:r>
            <a:r>
              <a:rPr lang="zh-CN" altLang="zh-CN" sz="1400" b="1" kern="100" dirty="0">
                <a:effectLst/>
                <a:latin typeface="Times New Roman" panose="02020603050405020304" pitchFamily="18" charset="0"/>
                <a:ea typeface="微软雅黑" panose="020B0503020204020204" pitchFamily="34" charset="-122"/>
              </a:rPr>
              <a:t>验证了我们的方法显著增强了最先进技术的视频生成性能</a:t>
            </a:r>
            <a:r>
              <a:rPr lang="zh-CN" altLang="zh-CN" sz="1400" b="0" kern="100" dirty="0">
                <a:effectLst/>
                <a:latin typeface="Times New Roman" panose="02020603050405020304" pitchFamily="18" charset="0"/>
                <a:ea typeface="微软雅黑" panose="020B0503020204020204" pitchFamily="34" charset="-122"/>
              </a:rPr>
              <a:t>，而</a:t>
            </a:r>
            <a:r>
              <a:rPr lang="zh-CN" altLang="zh-CN" sz="1400" b="1" kern="100" dirty="0">
                <a:effectLst/>
                <a:latin typeface="Times New Roman" panose="02020603050405020304" pitchFamily="18" charset="0"/>
                <a:ea typeface="微软雅黑" panose="020B0503020204020204" pitchFamily="34" charset="-122"/>
              </a:rPr>
              <a:t>不管先前方法主要关注的生成器架构是什么。</a:t>
            </a:r>
          </a:p>
        </p:txBody>
      </p:sp>
      <p:pic>
        <p:nvPicPr>
          <p:cNvPr id="18" name="图片 17">
            <a:extLst>
              <a:ext uri="{FF2B5EF4-FFF2-40B4-BE49-F238E27FC236}">
                <a16:creationId xmlns:a16="http://schemas.microsoft.com/office/drawing/2014/main" id="{3F2A4C09-46BA-48DF-9DA8-F4BD0E2617CB}"/>
              </a:ext>
            </a:extLst>
          </p:cNvPr>
          <p:cNvPicPr/>
          <p:nvPr/>
        </p:nvPicPr>
        <p:blipFill>
          <a:blip r:embed="rId5"/>
          <a:stretch>
            <a:fillRect/>
          </a:stretch>
        </p:blipFill>
        <p:spPr>
          <a:xfrm>
            <a:off x="6822858" y="1044908"/>
            <a:ext cx="4989835" cy="2968294"/>
          </a:xfrm>
          <a:prstGeom prst="rect">
            <a:avLst/>
          </a:prstGeom>
        </p:spPr>
      </p:pic>
      <p:sp>
        <p:nvSpPr>
          <p:cNvPr id="20" name="文本框 19">
            <a:extLst>
              <a:ext uri="{FF2B5EF4-FFF2-40B4-BE49-F238E27FC236}">
                <a16:creationId xmlns:a16="http://schemas.microsoft.com/office/drawing/2014/main" id="{49B81605-FEB1-4FD1-9387-5F055A4F3ACD}"/>
              </a:ext>
            </a:extLst>
          </p:cNvPr>
          <p:cNvSpPr txBox="1"/>
          <p:nvPr/>
        </p:nvSpPr>
        <p:spPr>
          <a:xfrm>
            <a:off x="6717260" y="4017079"/>
            <a:ext cx="5191762" cy="523220"/>
          </a:xfrm>
          <a:prstGeom prst="rect">
            <a:avLst/>
          </a:prstGeom>
          <a:noFill/>
        </p:spPr>
        <p:txBody>
          <a:bodyPr wrap="square">
            <a:spAutoFit/>
          </a:bodyPr>
          <a:lstStyle/>
          <a:p>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与图片</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GAN</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的相同之处是：它可以通过最大限度地减少真实数据和假样本的分布之间的间隙来将随机噪声映射到视频空间中。</a:t>
            </a:r>
            <a:endParaRPr lang="zh-CN" altLang="en-US" sz="1400" dirty="0">
              <a:latin typeface="Times New Roman" panose="02020603050405020304" pitchFamily="18" charset="0"/>
              <a:ea typeface="微软雅黑" panose="020B0503020204020204" pitchFamily="34" charset="-122"/>
            </a:endParaRPr>
          </a:p>
        </p:txBody>
      </p:sp>
      <p:sp>
        <p:nvSpPr>
          <p:cNvPr id="27" name="文本框 26">
            <a:extLst>
              <a:ext uri="{FF2B5EF4-FFF2-40B4-BE49-F238E27FC236}">
                <a16:creationId xmlns:a16="http://schemas.microsoft.com/office/drawing/2014/main" id="{7AA7553D-66B3-48CB-B86C-FE0B49CE8003}"/>
              </a:ext>
            </a:extLst>
          </p:cNvPr>
          <p:cNvSpPr txBox="1"/>
          <p:nvPr/>
        </p:nvSpPr>
        <p:spPr>
          <a:xfrm>
            <a:off x="6679257" y="4506872"/>
            <a:ext cx="4900507" cy="307777"/>
          </a:xfrm>
          <a:prstGeom prst="rect">
            <a:avLst/>
          </a:prstGeom>
          <a:noFill/>
        </p:spPr>
        <p:txBody>
          <a:bodyPr wrap="square">
            <a:spAutoFit/>
          </a:bodyPr>
          <a:lstStyle/>
          <a:p>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与图片</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GAN</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的不同之处是：使用双重鉴别器，即图像鉴别器</a:t>
            </a:r>
            <a:endParaRPr lang="zh-CN" altLang="en-US" sz="2800" dirty="0">
              <a:latin typeface="Times New Roman" panose="02020603050405020304" pitchFamily="18" charset="0"/>
              <a:ea typeface="微软雅黑" panose="020B0503020204020204" pitchFamily="34" charset="-122"/>
            </a:endParaRPr>
          </a:p>
        </p:txBody>
      </p:sp>
      <p:sp>
        <p:nvSpPr>
          <p:cNvPr id="29" name="文本框 28">
            <a:extLst>
              <a:ext uri="{FF2B5EF4-FFF2-40B4-BE49-F238E27FC236}">
                <a16:creationId xmlns:a16="http://schemas.microsoft.com/office/drawing/2014/main" id="{EA45D99F-8C06-445E-8441-27BE5FF1A3EA}"/>
              </a:ext>
            </a:extLst>
          </p:cNvPr>
          <p:cNvSpPr txBox="1"/>
          <p:nvPr/>
        </p:nvSpPr>
        <p:spPr>
          <a:xfrm>
            <a:off x="6679257" y="4819892"/>
            <a:ext cx="6156960" cy="584775"/>
          </a:xfrm>
          <a:prstGeom prst="rect">
            <a:avLst/>
          </a:prstGeom>
          <a:noFill/>
        </p:spPr>
        <p:txBody>
          <a:bodyPr wrap="square">
            <a:spAutoFit/>
          </a:bodyPr>
          <a:lstStyle/>
          <a:p>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和视频鉴别</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器     。</a:t>
            </a:r>
            <a:r>
              <a:rPr lang="zh-CN" altLang="zh-CN" sz="1400" b="0" kern="100" dirty="0">
                <a:solidFill>
                  <a:srgbClr val="24292E"/>
                </a:solidFill>
                <a:effectLst/>
                <a:latin typeface="Times New Roman" panose="02020603050405020304" pitchFamily="18" charset="0"/>
                <a:ea typeface="微软雅黑" panose="020B0503020204020204" pitchFamily="34" charset="-122"/>
              </a:rPr>
              <a:t>视频</a:t>
            </a:r>
            <a:r>
              <a:rPr lang="en-US" altLang="zh-CN" sz="1400" b="0" kern="100" dirty="0">
                <a:solidFill>
                  <a:srgbClr val="24292E"/>
                </a:solidFill>
                <a:effectLst/>
                <a:latin typeface="Times New Roman" panose="02020603050405020304" pitchFamily="18" charset="0"/>
                <a:ea typeface="微软雅黑" panose="020B0503020204020204" pitchFamily="34" charset="-122"/>
              </a:rPr>
              <a:t>GAN</a:t>
            </a:r>
            <a:r>
              <a:rPr lang="zh-CN" altLang="zh-CN" sz="1400" b="0" kern="100" dirty="0">
                <a:solidFill>
                  <a:srgbClr val="24292E"/>
                </a:solidFill>
                <a:effectLst/>
                <a:latin typeface="Times New Roman" panose="02020603050405020304" pitchFamily="18" charset="0"/>
                <a:ea typeface="微软雅黑" panose="020B0503020204020204" pitchFamily="34" charset="-122"/>
              </a:rPr>
              <a:t>的</a:t>
            </a:r>
            <a:r>
              <a:rPr lang="zh-CN" altLang="zh-CN" sz="1400" b="1" kern="100" dirty="0">
                <a:solidFill>
                  <a:srgbClr val="24292E"/>
                </a:solidFill>
                <a:effectLst/>
                <a:latin typeface="Times New Roman" panose="02020603050405020304" pitchFamily="18" charset="0"/>
                <a:ea typeface="微软雅黑" panose="020B0503020204020204" pitchFamily="34" charset="-122"/>
              </a:rPr>
              <a:t>典型目标被定义为</a:t>
            </a:r>
            <a:r>
              <a:rPr lang="zh-CN" altLang="zh-CN" sz="1400" b="0" kern="100" dirty="0">
                <a:solidFill>
                  <a:srgbClr val="24292E"/>
                </a:solidFill>
                <a:effectLst/>
                <a:latin typeface="Times New Roman" panose="02020603050405020304" pitchFamily="18" charset="0"/>
                <a:ea typeface="微软雅黑" panose="020B0503020204020204" pitchFamily="34" charset="-122"/>
              </a:rPr>
              <a:t>：</a:t>
            </a:r>
            <a:endParaRPr lang="zh-CN" altLang="zh-CN" sz="1400" b="1" kern="100" dirty="0">
              <a:solidFill>
                <a:srgbClr val="24292E"/>
              </a:solidFill>
              <a:effectLst/>
              <a:latin typeface="Times New Roman" panose="02020603050405020304" pitchFamily="18" charset="0"/>
              <a:ea typeface="微软雅黑" panose="020B0503020204020204" pitchFamily="34" charset="-122"/>
            </a:endParaRPr>
          </a:p>
          <a:p>
            <a:endParaRPr lang="zh-CN" altLang="en-US" dirty="0">
              <a:latin typeface="Times New Roman" panose="02020603050405020304" pitchFamily="18" charset="0"/>
              <a:ea typeface="微软雅黑" panose="020B0503020204020204" pitchFamily="34" charset="-122"/>
            </a:endParaRPr>
          </a:p>
        </p:txBody>
      </p:sp>
      <p:pic>
        <p:nvPicPr>
          <p:cNvPr id="28" name="图片 27">
            <a:extLst>
              <a:ext uri="{FF2B5EF4-FFF2-40B4-BE49-F238E27FC236}">
                <a16:creationId xmlns:a16="http://schemas.microsoft.com/office/drawing/2014/main" id="{FCDDBEF5-B0B1-4760-BE2A-1CCB302CD8D5}"/>
              </a:ext>
            </a:extLst>
          </p:cNvPr>
          <p:cNvPicPr>
            <a:picLocks noChangeAspect="1"/>
          </p:cNvPicPr>
          <p:nvPr/>
        </p:nvPicPr>
        <p:blipFill>
          <a:blip r:embed="rId6"/>
          <a:stretch>
            <a:fillRect/>
          </a:stretch>
        </p:blipFill>
        <p:spPr>
          <a:xfrm>
            <a:off x="11458628" y="4556041"/>
            <a:ext cx="234962" cy="234962"/>
          </a:xfrm>
          <a:prstGeom prst="rect">
            <a:avLst/>
          </a:prstGeom>
        </p:spPr>
      </p:pic>
      <p:pic>
        <p:nvPicPr>
          <p:cNvPr id="33" name="图片 32">
            <a:extLst>
              <a:ext uri="{FF2B5EF4-FFF2-40B4-BE49-F238E27FC236}">
                <a16:creationId xmlns:a16="http://schemas.microsoft.com/office/drawing/2014/main" id="{86F21DEE-5258-4CDC-8CE7-2FA1E8107DE3}"/>
              </a:ext>
            </a:extLst>
          </p:cNvPr>
          <p:cNvPicPr/>
          <p:nvPr/>
        </p:nvPicPr>
        <p:blipFill>
          <a:blip r:embed="rId7"/>
          <a:stretch>
            <a:fillRect/>
          </a:stretch>
        </p:blipFill>
        <p:spPr>
          <a:xfrm>
            <a:off x="7825881" y="4862260"/>
            <a:ext cx="279400" cy="209550"/>
          </a:xfrm>
          <a:prstGeom prst="rect">
            <a:avLst/>
          </a:prstGeom>
        </p:spPr>
      </p:pic>
      <p:pic>
        <p:nvPicPr>
          <p:cNvPr id="34" name="图片 33">
            <a:extLst>
              <a:ext uri="{FF2B5EF4-FFF2-40B4-BE49-F238E27FC236}">
                <a16:creationId xmlns:a16="http://schemas.microsoft.com/office/drawing/2014/main" id="{F181BA61-8C35-416B-AEFC-CE897030427D}"/>
              </a:ext>
            </a:extLst>
          </p:cNvPr>
          <p:cNvPicPr/>
          <p:nvPr/>
        </p:nvPicPr>
        <p:blipFill>
          <a:blip r:embed="rId8"/>
          <a:stretch>
            <a:fillRect/>
          </a:stretch>
        </p:blipFill>
        <p:spPr>
          <a:xfrm>
            <a:off x="7410081" y="5180494"/>
            <a:ext cx="4017316" cy="730014"/>
          </a:xfrm>
          <a:prstGeom prst="rect">
            <a:avLst/>
          </a:prstGeom>
        </p:spPr>
      </p:pic>
      <p:sp>
        <p:nvSpPr>
          <p:cNvPr id="30" name="Rectangle 8">
            <a:extLst>
              <a:ext uri="{FF2B5EF4-FFF2-40B4-BE49-F238E27FC236}">
                <a16:creationId xmlns:a16="http://schemas.microsoft.com/office/drawing/2014/main" id="{82883574-1005-4A8E-B885-912BA829AA01}"/>
              </a:ext>
            </a:extLst>
          </p:cNvPr>
          <p:cNvSpPr>
            <a:spLocks noChangeArrowheads="1"/>
          </p:cNvSpPr>
          <p:nvPr/>
        </p:nvSpPr>
        <p:spPr bwMode="auto">
          <a:xfrm>
            <a:off x="6349999" y="5993407"/>
            <a:ext cx="556113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24292E"/>
                </a:solidFill>
                <a:effectLst/>
                <a:latin typeface="Times New Roman" panose="02020603050405020304" pitchFamily="18" charset="0"/>
                <a:ea typeface="微软雅黑" panose="020B0503020204020204" pitchFamily="34" charset="-122"/>
                <a:cs typeface="Times New Roman" panose="02020603050405020304" pitchFamily="18" charset="0"/>
              </a:rPr>
              <a:t>除了对抗性学习之外，我们还将</a:t>
            </a:r>
            <a:r>
              <a:rPr kumimoji="0" lang="en-US" altLang="zh-CN" sz="1400" b="0" i="0" u="none" strike="noStrike" cap="none" normalizeH="0" baseline="0" dirty="0">
                <a:ln>
                  <a:noFill/>
                </a:ln>
                <a:solidFill>
                  <a:srgbClr val="24292E"/>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1400" b="0" i="0" u="none" strike="noStrike" cap="none" normalizeH="0" baseline="0" dirty="0">
                <a:ln>
                  <a:noFill/>
                </a:ln>
                <a:solidFill>
                  <a:srgbClr val="24292E"/>
                </a:solidFill>
                <a:effectLst/>
                <a:latin typeface="Times New Roman" panose="02020603050405020304" pitchFamily="18" charset="0"/>
                <a:ea typeface="微软雅黑" panose="020B0503020204020204" pitchFamily="34" charset="-122"/>
                <a:cs typeface="Times New Roman" panose="02020603050405020304" pitchFamily="18" charset="0"/>
              </a:rPr>
              <a:t>）外观对比学习赋值到图像鉴别器</a:t>
            </a:r>
            <a:endParaRPr kumimoji="0" lang="zh-CN" altLang="en-US" sz="32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endParaRPr>
          </a:p>
        </p:txBody>
      </p:sp>
      <p:pic>
        <p:nvPicPr>
          <p:cNvPr id="40" name="图片 39">
            <a:extLst>
              <a:ext uri="{FF2B5EF4-FFF2-40B4-BE49-F238E27FC236}">
                <a16:creationId xmlns:a16="http://schemas.microsoft.com/office/drawing/2014/main" id="{3B9FF8EC-50D3-4AA2-9A8F-BFCE7D5C0144}"/>
              </a:ext>
            </a:extLst>
          </p:cNvPr>
          <p:cNvPicPr/>
          <p:nvPr/>
        </p:nvPicPr>
        <p:blipFill>
          <a:blip r:embed="rId9"/>
          <a:stretch>
            <a:fillRect/>
          </a:stretch>
        </p:blipFill>
        <p:spPr>
          <a:xfrm>
            <a:off x="11693590" y="6039345"/>
            <a:ext cx="241300" cy="215900"/>
          </a:xfrm>
          <a:prstGeom prst="rect">
            <a:avLst/>
          </a:prstGeom>
        </p:spPr>
      </p:pic>
      <p:sp>
        <p:nvSpPr>
          <p:cNvPr id="42" name="文本框 41">
            <a:extLst>
              <a:ext uri="{FF2B5EF4-FFF2-40B4-BE49-F238E27FC236}">
                <a16:creationId xmlns:a16="http://schemas.microsoft.com/office/drawing/2014/main" id="{10FFD937-38E8-4605-ADDA-15E1F3BFC228}"/>
              </a:ext>
            </a:extLst>
          </p:cNvPr>
          <p:cNvSpPr txBox="1"/>
          <p:nvPr/>
        </p:nvSpPr>
        <p:spPr>
          <a:xfrm>
            <a:off x="6326246" y="6197055"/>
            <a:ext cx="4609254" cy="954107"/>
          </a:xfrm>
          <a:prstGeom prst="rect">
            <a:avLst/>
          </a:prstGeom>
          <a:noFill/>
        </p:spPr>
        <p:txBody>
          <a:bodyPr wrap="square">
            <a:spAutoFit/>
          </a:bodyPr>
          <a:lstStyle/>
          <a:p>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）时间结构难题赋值到视频鉴别器</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这两个借口（</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pretext</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）任务将直接限制</a:t>
            </a: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GANS</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产生时间和自然运动一致的外观表示的视频。</a:t>
            </a:r>
            <a:endParaRPr lang="zh-CN" altLang="en-US" sz="1400" dirty="0">
              <a:latin typeface="Times New Roman" panose="02020603050405020304" pitchFamily="18" charset="0"/>
              <a:ea typeface="微软雅黑" panose="020B0503020204020204" pitchFamily="34" charset="-122"/>
            </a:endParaRPr>
          </a:p>
          <a:p>
            <a:endParaRPr lang="zh-CN" altLang="en-US" sz="1400" dirty="0">
              <a:latin typeface="Times New Roman" panose="02020603050405020304" pitchFamily="18" charset="0"/>
              <a:ea typeface="微软雅黑" panose="020B0503020204020204" pitchFamily="34" charset="-122"/>
            </a:endParaRPr>
          </a:p>
        </p:txBody>
      </p:sp>
      <p:pic>
        <p:nvPicPr>
          <p:cNvPr id="43" name="图片 42">
            <a:extLst>
              <a:ext uri="{FF2B5EF4-FFF2-40B4-BE49-F238E27FC236}">
                <a16:creationId xmlns:a16="http://schemas.microsoft.com/office/drawing/2014/main" id="{88282AAE-65AD-44AD-A28D-E34F7FBC6EA0}"/>
              </a:ext>
            </a:extLst>
          </p:cNvPr>
          <p:cNvPicPr/>
          <p:nvPr/>
        </p:nvPicPr>
        <p:blipFill>
          <a:blip r:embed="rId7"/>
          <a:stretch>
            <a:fillRect/>
          </a:stretch>
        </p:blipFill>
        <p:spPr>
          <a:xfrm>
            <a:off x="9363863" y="6251575"/>
            <a:ext cx="279400" cy="209550"/>
          </a:xfrm>
          <a:prstGeom prst="rect">
            <a:avLst/>
          </a:prstGeom>
        </p:spPr>
      </p:pic>
      <p:sp>
        <p:nvSpPr>
          <p:cNvPr id="38" name="灯片编号占位符 37">
            <a:extLst>
              <a:ext uri="{FF2B5EF4-FFF2-40B4-BE49-F238E27FC236}">
                <a16:creationId xmlns:a16="http://schemas.microsoft.com/office/drawing/2014/main" id="{D58394CB-8F4D-4F5D-8BA7-2F6E9FB91F13}"/>
              </a:ext>
            </a:extLst>
          </p:cNvPr>
          <p:cNvSpPr>
            <a:spLocks noGrp="1"/>
          </p:cNvSpPr>
          <p:nvPr>
            <p:ph type="sldNum" sz="quarter" idx="11"/>
          </p:nvPr>
        </p:nvSpPr>
        <p:spPr/>
        <p:txBody>
          <a:bodyPr/>
          <a:lstStyle/>
          <a:p>
            <a:fld id="{1D13DDC3-3872-48EC-85E2-1E675C5F13D3}" type="slidenum">
              <a:rPr lang="zh-CN" altLang="en-US" smtClean="0"/>
              <a:t>17</a:t>
            </a:fld>
            <a:endParaRPr lang="zh-CN" altLang="en-US" dirty="0"/>
          </a:p>
        </p:txBody>
      </p:sp>
      <p:pic>
        <p:nvPicPr>
          <p:cNvPr id="41" name="图片 40">
            <a:extLst>
              <a:ext uri="{FF2B5EF4-FFF2-40B4-BE49-F238E27FC236}">
                <a16:creationId xmlns:a16="http://schemas.microsoft.com/office/drawing/2014/main" id="{9071FA06-4BE6-4D35-A1B5-C4BF2634724D}"/>
              </a:ext>
            </a:extLst>
          </p:cNvPr>
          <p:cNvPicPr>
            <a:picLocks noChangeAspect="1"/>
          </p:cNvPicPr>
          <p:nvPr/>
        </p:nvPicPr>
        <p:blipFill>
          <a:blip r:embed="rId10"/>
          <a:stretch>
            <a:fillRect/>
          </a:stretch>
        </p:blipFill>
        <p:spPr>
          <a:xfrm>
            <a:off x="640297" y="5404667"/>
            <a:ext cx="4582741" cy="236224"/>
          </a:xfrm>
          <a:prstGeom prst="rect">
            <a:avLst/>
          </a:prstGeom>
        </p:spPr>
      </p:pic>
    </p:spTree>
    <p:custDataLst>
      <p:tags r:id="rId1"/>
    </p:custDataLst>
    <p:extLst>
      <p:ext uri="{BB962C8B-B14F-4D97-AF65-F5344CB8AC3E}">
        <p14:creationId xmlns:p14="http://schemas.microsoft.com/office/powerpoint/2010/main" val="27231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2-7</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BA223C0F-795F-4A01-9579-3FAA05FA5514}"/>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Special Application</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1/2)</a:t>
            </a:r>
            <a:endPar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sp>
        <p:nvSpPr>
          <p:cNvPr id="6" name="文本框 5">
            <a:extLst>
              <a:ext uri="{FF2B5EF4-FFF2-40B4-BE49-F238E27FC236}">
                <a16:creationId xmlns:a16="http://schemas.microsoft.com/office/drawing/2014/main" id="{3949B202-8DB1-4EB6-8B4F-74A15536F6E1}"/>
              </a:ext>
            </a:extLst>
          </p:cNvPr>
          <p:cNvSpPr txBox="1"/>
          <p:nvPr/>
        </p:nvSpPr>
        <p:spPr>
          <a:xfrm>
            <a:off x="1287780" y="627823"/>
            <a:ext cx="9359901"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Roof-GAN: Learning to Generate Roof Geometry and Relations for Residential Houses</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1E945638-FE89-4F7F-BE8D-FF1E95260E65}"/>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25CB7FBA-4F29-49DE-BDF8-2C1EDD1A50F7}"/>
              </a:ext>
            </a:extLst>
          </p:cNvPr>
          <p:cNvSpPr txBox="1"/>
          <p:nvPr/>
        </p:nvSpPr>
        <p:spPr>
          <a:xfrm>
            <a:off x="165480" y="1708636"/>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9B4FB279-519C-44AF-B641-8164A384D8E5}"/>
              </a:ext>
            </a:extLst>
          </p:cNvPr>
          <p:cNvSpPr txBox="1"/>
          <p:nvPr/>
        </p:nvSpPr>
        <p:spPr>
          <a:xfrm>
            <a:off x="60231" y="3535803"/>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BAC72C9F-5F4E-4C2B-8C9E-815646C42FCC}"/>
              </a:ext>
            </a:extLst>
          </p:cNvPr>
          <p:cNvSpPr txBox="1"/>
          <p:nvPr/>
        </p:nvSpPr>
        <p:spPr>
          <a:xfrm>
            <a:off x="6336762" y="2999215"/>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2915962D-9D88-47FA-A854-B86D9CC81334}"/>
              </a:ext>
            </a:extLst>
          </p:cNvPr>
          <p:cNvSpPr txBox="1"/>
          <p:nvPr/>
        </p:nvSpPr>
        <p:spPr>
          <a:xfrm>
            <a:off x="1273476" y="1243167"/>
            <a:ext cx="2804071" cy="307777"/>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西蒙</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弗雷泽大学</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54596F8-A5AB-407A-9B32-88E50A274BDF}"/>
              </a:ext>
            </a:extLst>
          </p:cNvPr>
          <p:cNvSpPr txBox="1"/>
          <p:nvPr/>
        </p:nvSpPr>
        <p:spPr>
          <a:xfrm>
            <a:off x="123550" y="2081015"/>
            <a:ext cx="6156960" cy="1287532"/>
          </a:xfrm>
          <a:prstGeom prst="rect">
            <a:avLst/>
          </a:prstGeom>
          <a:noFill/>
        </p:spPr>
        <p:txBody>
          <a:bodyPr wrap="square">
            <a:spAutoFit/>
          </a:bodyPr>
          <a:lstStyle/>
          <a:p>
            <a:pPr marL="342900" lvl="0" indent="-342900" algn="just">
              <a:spcBef>
                <a:spcPts val="1300"/>
              </a:spcBef>
              <a:spcAft>
                <a:spcPts val="1300"/>
              </a:spcAft>
              <a:buFont typeface="+mj-lt"/>
              <a:buAutoNum type="arabicParenBoth"/>
            </a:pP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住宅屋顶结构</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呈现</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复杂的结构细节和规律</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。多边形表面结构是在共线或共面等相关几何关系下，由一些原始形状仔细组合而成的。</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Bef>
                <a:spcPts val="1300"/>
              </a:spcBef>
              <a:spcAft>
                <a:spcPts val="1300"/>
              </a:spcAft>
              <a:buFont typeface="+mj-lt"/>
              <a:buAutoNum type="arabicParenBoth"/>
            </a:pP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自动生成</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CAD</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风格的三维模型</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的深度学习方法取得了突破。早期的方法</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侧重于生成几何图形</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，而</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不将它们的关联关系作为一个零件组件</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a:extLst>
              <a:ext uri="{FF2B5EF4-FFF2-40B4-BE49-F238E27FC236}">
                <a16:creationId xmlns:a16="http://schemas.microsoft.com/office/drawing/2014/main" id="{7D7887D3-EC45-4152-BAD2-16C7AD9F00DC}"/>
              </a:ext>
            </a:extLst>
          </p:cNvPr>
          <p:cNvPicPr/>
          <p:nvPr/>
        </p:nvPicPr>
        <p:blipFill>
          <a:blip r:embed="rId5"/>
          <a:stretch>
            <a:fillRect/>
          </a:stretch>
        </p:blipFill>
        <p:spPr>
          <a:xfrm>
            <a:off x="878254" y="3912159"/>
            <a:ext cx="5274310" cy="1899285"/>
          </a:xfrm>
          <a:prstGeom prst="rect">
            <a:avLst/>
          </a:prstGeom>
        </p:spPr>
      </p:pic>
      <p:sp>
        <p:nvSpPr>
          <p:cNvPr id="17" name="文本框 16">
            <a:extLst>
              <a:ext uri="{FF2B5EF4-FFF2-40B4-BE49-F238E27FC236}">
                <a16:creationId xmlns:a16="http://schemas.microsoft.com/office/drawing/2014/main" id="{2A54FD4F-6382-45DE-9FC0-9BD1F1E95D20}"/>
              </a:ext>
            </a:extLst>
          </p:cNvPr>
          <p:cNvSpPr txBox="1"/>
          <p:nvPr/>
        </p:nvSpPr>
        <p:spPr>
          <a:xfrm>
            <a:off x="123550" y="6044237"/>
            <a:ext cx="6156960" cy="523220"/>
          </a:xfrm>
          <a:prstGeom prst="rect">
            <a:avLst/>
          </a:prstGeom>
          <a:noFill/>
        </p:spPr>
        <p:txBody>
          <a:bodyPr wrap="square">
            <a:spAutoFit/>
          </a:bodyPr>
          <a:lstStyle/>
          <a:p>
            <a:pPr lvl="0" algn="just">
              <a:spcBef>
                <a:spcPts val="1300"/>
              </a:spcBef>
              <a:spcAft>
                <a:spcPts val="1300"/>
              </a:spcAft>
            </a:pPr>
            <a:r>
              <a:rPr lang="zh-CN" alt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本文提出</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Roof-GAN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，这是一种新型的生成对抗网络，它将</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住宅屋顶结构的几何结构</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生成为</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一组屋顶图元及其关系</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6AC8979-9153-4466-BD31-D627F28126D3}"/>
              </a:ext>
            </a:extLst>
          </p:cNvPr>
          <p:cNvSpPr txBox="1"/>
          <p:nvPr/>
        </p:nvSpPr>
        <p:spPr>
          <a:xfrm>
            <a:off x="6397415" y="997155"/>
            <a:ext cx="5374004" cy="2031325"/>
          </a:xfrm>
          <a:prstGeom prst="rect">
            <a:avLst/>
          </a:prstGeom>
          <a:noFill/>
        </p:spPr>
        <p:txBody>
          <a:bodyPr wrap="square">
            <a:spAutoFit/>
          </a:bodyPr>
          <a:lstStyle/>
          <a:p>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给定图元的数量，</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生成器</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生成一个</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作为图的结构化屋顶模型</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，它包括</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在每个节点处</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作为光栅图像的图元几何</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，用于编码面分割和角度；</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每条边上的图元间共线</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共面关系</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在每个节点处的矢量格式的原始几何图形，由</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新颖的可微分矢量器</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生成，同时加强关系。</a:t>
            </a:r>
            <a:endPar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鉴别器被训练来评估完全端到端架构中的</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原始光栅几何、原始关系和原始矢量几何</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Roof-GAN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使用两个鉴别器，一个用于评估整体几何组成，另一个用于检查关系标签和几何。</a:t>
            </a:r>
            <a:endParaRPr lang="zh-CN" altLang="en-US" sz="1400" dirty="0">
              <a:latin typeface="Times New Roman" panose="02020603050405020304" pitchFamily="18" charset="0"/>
              <a:ea typeface="微软雅黑" panose="020B0503020204020204" pitchFamily="34" charset="-122"/>
            </a:endParaRPr>
          </a:p>
        </p:txBody>
      </p:sp>
      <p:pic>
        <p:nvPicPr>
          <p:cNvPr id="20" name="图片 19">
            <a:extLst>
              <a:ext uri="{FF2B5EF4-FFF2-40B4-BE49-F238E27FC236}">
                <a16:creationId xmlns:a16="http://schemas.microsoft.com/office/drawing/2014/main" id="{1BE77932-A397-4DEC-9210-17533CA4FD03}"/>
              </a:ext>
            </a:extLst>
          </p:cNvPr>
          <p:cNvPicPr/>
          <p:nvPr/>
        </p:nvPicPr>
        <p:blipFill>
          <a:blip r:embed="rId6"/>
          <a:stretch>
            <a:fillRect/>
          </a:stretch>
        </p:blipFill>
        <p:spPr>
          <a:xfrm>
            <a:off x="7077986" y="3075532"/>
            <a:ext cx="4990464" cy="2604316"/>
          </a:xfrm>
          <a:prstGeom prst="rect">
            <a:avLst/>
          </a:prstGeom>
        </p:spPr>
      </p:pic>
      <p:sp>
        <p:nvSpPr>
          <p:cNvPr id="22" name="文本框 21">
            <a:extLst>
              <a:ext uri="{FF2B5EF4-FFF2-40B4-BE49-F238E27FC236}">
                <a16:creationId xmlns:a16="http://schemas.microsoft.com/office/drawing/2014/main" id="{658140F4-3BE4-4F24-B7A9-B982E931C5C3}"/>
              </a:ext>
            </a:extLst>
          </p:cNvPr>
          <p:cNvSpPr txBox="1"/>
          <p:nvPr/>
        </p:nvSpPr>
        <p:spPr>
          <a:xfrm>
            <a:off x="6741766" y="5726900"/>
            <a:ext cx="5450234" cy="738664"/>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用于平面图生成的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Relational 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是我们的主干网络。给定图元的数量，</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Roof-GAN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初始化一个完整的噪声向量图，并生成屋顶几何图形。</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灯片编号占位符 20">
            <a:extLst>
              <a:ext uri="{FF2B5EF4-FFF2-40B4-BE49-F238E27FC236}">
                <a16:creationId xmlns:a16="http://schemas.microsoft.com/office/drawing/2014/main" id="{087481D4-4D7D-4D0A-A204-C896B9BE48CC}"/>
              </a:ext>
            </a:extLst>
          </p:cNvPr>
          <p:cNvSpPr>
            <a:spLocks noGrp="1"/>
          </p:cNvSpPr>
          <p:nvPr>
            <p:ph type="sldNum" sz="quarter" idx="11"/>
          </p:nvPr>
        </p:nvSpPr>
        <p:spPr/>
        <p:txBody>
          <a:bodyPr/>
          <a:lstStyle/>
          <a:p>
            <a:fld id="{1D13DDC3-3872-48EC-85E2-1E675C5F13D3}"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4162465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2-8</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6435B022-804A-4267-B339-1F1849A897AD}"/>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Others</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1/9)</a:t>
            </a:r>
            <a:endPar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sp>
        <p:nvSpPr>
          <p:cNvPr id="6" name="文本框 5">
            <a:extLst>
              <a:ext uri="{FF2B5EF4-FFF2-40B4-BE49-F238E27FC236}">
                <a16:creationId xmlns:a16="http://schemas.microsoft.com/office/drawing/2014/main" id="{0C6EF00B-4EFB-4A93-A5A7-52595FF8D9DE}"/>
              </a:ext>
            </a:extLst>
          </p:cNvPr>
          <p:cNvSpPr txBox="1"/>
          <p:nvPr/>
        </p:nvSpPr>
        <p:spPr>
          <a:xfrm>
            <a:off x="1287780" y="688128"/>
            <a:ext cx="6733328"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Hijack-GAN: Unintended-Use of Pretrained, Black-Box GANs</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B177E324-5B9F-463B-A080-719651A752EB}"/>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7DF2CA8D-5092-4EE3-8E75-21ED036ED98F}"/>
              </a:ext>
            </a:extLst>
          </p:cNvPr>
          <p:cNvSpPr txBox="1"/>
          <p:nvPr/>
        </p:nvSpPr>
        <p:spPr>
          <a:xfrm>
            <a:off x="123550" y="2112308"/>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E2B9181F-1D6E-4499-BBAA-7167E36556E4}"/>
              </a:ext>
            </a:extLst>
          </p:cNvPr>
          <p:cNvSpPr txBox="1"/>
          <p:nvPr/>
        </p:nvSpPr>
        <p:spPr>
          <a:xfrm>
            <a:off x="60231" y="3352099"/>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3EA4A095-F20B-40CB-8CC7-310D6C12C6CB}"/>
              </a:ext>
            </a:extLst>
          </p:cNvPr>
          <p:cNvSpPr txBox="1"/>
          <p:nvPr/>
        </p:nvSpPr>
        <p:spPr>
          <a:xfrm>
            <a:off x="6308351" y="1195682"/>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EB520C1B-DBBF-4610-8418-AC9E14FA87AA}"/>
              </a:ext>
            </a:extLst>
          </p:cNvPr>
          <p:cNvSpPr txBox="1"/>
          <p:nvPr/>
        </p:nvSpPr>
        <p:spPr>
          <a:xfrm>
            <a:off x="1287780" y="1303404"/>
            <a:ext cx="4195839" cy="523220"/>
          </a:xfrm>
          <a:prstGeom prst="rect">
            <a:avLst/>
          </a:prstGeom>
          <a:noFill/>
        </p:spPr>
        <p:txBody>
          <a:bodyPr wrap="square">
            <a:spAutoFit/>
          </a:bodyPr>
          <a:lstStyle/>
          <a:p>
            <a:pPr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德国</a:t>
            </a:r>
            <a:r>
              <a:rPr lang="zh-CN" altLang="zh-CN" sz="1400" kern="10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亥姆霍兹</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信息安全中心、德国马克斯</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普朗克信息研究所、</a:t>
            </a:r>
            <a:r>
              <a:rPr lang="zh-CN" altLang="zh-CN" sz="1400" kern="100" dirty="0">
                <a:effectLst/>
                <a:latin typeface="微软雅黑" panose="020B0503020204020204" pitchFamily="34" charset="-122"/>
                <a:ea typeface="Times New Roman" panose="02020603050405020304" pitchFamily="18" charset="0"/>
                <a:cs typeface="Times New Roman" panose="02020603050405020304" pitchFamily="18" charset="0"/>
              </a:rPr>
              <a:t> </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马里兰大学帕克分校</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63EA60C3-B689-4E4D-BB79-F36D47F853E4}"/>
              </a:ext>
            </a:extLst>
          </p:cNvPr>
          <p:cNvSpPr txBox="1"/>
          <p:nvPr/>
        </p:nvSpPr>
        <p:spPr>
          <a:xfrm>
            <a:off x="804301" y="2303479"/>
            <a:ext cx="6156960" cy="954107"/>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）生成对抗网络</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(GANs)</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表现出越来越高的性能，但这也带来了</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对数据和计算的高要求</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。在这种趋势下，</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重用现有的预训练过的</a:t>
            </a:r>
            <a:r>
              <a:rPr lang="en-US"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GAN</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如研究人员或行业发布的那些</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来实现</a:t>
            </a:r>
            <a:r>
              <a:rPr lang="en-US" altLang="zh-CN" sz="1400" kern="100" dirty="0" err="1">
                <a:effectLst/>
                <a:latin typeface="Times New Roman" panose="02020603050405020304" pitchFamily="18" charset="0"/>
                <a:ea typeface="微软雅黑" panose="020B0503020204020204" pitchFamily="34" charset="-122"/>
                <a:cs typeface="Times New Roman" panose="02020603050405020304" pitchFamily="18" charset="0"/>
              </a:rPr>
              <a:t>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最初意图之外的其他任务是重要的。现有的重用方法</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高度依赖于线性流形的假设</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，从而</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忽略了高度非线性潜在空间的本质</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4AB26ACE-29FB-4966-B0E4-EFA347FD25CD}"/>
              </a:ext>
            </a:extLst>
          </p:cNvPr>
          <p:cNvSpPr txBox="1"/>
          <p:nvPr/>
        </p:nvSpPr>
        <p:spPr>
          <a:xfrm>
            <a:off x="409786" y="3866142"/>
            <a:ext cx="6156960" cy="2267287"/>
          </a:xfrm>
          <a:prstGeom prst="rect">
            <a:avLst/>
          </a:prstGeom>
          <a:noFill/>
        </p:spPr>
        <p:txBody>
          <a:bodyPr wrap="square">
            <a:spAutoFit/>
          </a:bodyPr>
          <a:lstStyle/>
          <a:p>
            <a:pPr lvl="0" algn="just">
              <a:spcBef>
                <a:spcPts val="1300"/>
              </a:spcBef>
              <a:spcAft>
                <a:spcPts val="1300"/>
              </a:spcAft>
            </a:pPr>
            <a:r>
              <a:rPr lang="zh-CN" alt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）我</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们提出了一个框架，利用现成的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GANs</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在黑箱设置中处理意想不到的视觉任务</a:t>
            </a:r>
            <a:endPar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0" algn="just">
              <a:spcBef>
                <a:spcPts val="1300"/>
              </a:spcBef>
              <a:spcAft>
                <a:spcPts val="1300"/>
              </a:spcAft>
            </a:pP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我们</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提出了一个约束，帮助我们的框架只编辑感兴趣的属性</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，而在图像中保留其他属性。</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0" algn="just">
              <a:spcBef>
                <a:spcPts val="1300"/>
              </a:spcBef>
              <a:spcAft>
                <a:spcPts val="1300"/>
              </a:spcAft>
            </a:pP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大量的实验结果表明，与之前的方法相比，</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我们的方法在保持非目标属性的同时，可以产生更平滑、更有效的操作</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。通过控制面部特征、头部姿势和地标，我们还</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阐明了无意识使用的潜在风险</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7" name="图片 16">
            <a:extLst>
              <a:ext uri="{FF2B5EF4-FFF2-40B4-BE49-F238E27FC236}">
                <a16:creationId xmlns:a16="http://schemas.microsoft.com/office/drawing/2014/main" id="{B71B78C3-4AC3-43E4-9C4A-3522F9C70C84}"/>
              </a:ext>
            </a:extLst>
          </p:cNvPr>
          <p:cNvPicPr/>
          <p:nvPr/>
        </p:nvPicPr>
        <p:blipFill>
          <a:blip r:embed="rId5"/>
          <a:stretch>
            <a:fillRect/>
          </a:stretch>
        </p:blipFill>
        <p:spPr>
          <a:xfrm>
            <a:off x="7312018" y="1876413"/>
            <a:ext cx="4665031" cy="2131945"/>
          </a:xfrm>
          <a:prstGeom prst="rect">
            <a:avLst/>
          </a:prstGeom>
        </p:spPr>
      </p:pic>
      <p:sp>
        <p:nvSpPr>
          <p:cNvPr id="19" name="文本框 18">
            <a:extLst>
              <a:ext uri="{FF2B5EF4-FFF2-40B4-BE49-F238E27FC236}">
                <a16:creationId xmlns:a16="http://schemas.microsoft.com/office/drawing/2014/main" id="{8623B1F7-A774-41D6-B4B1-1CDB6AB283BB}"/>
              </a:ext>
            </a:extLst>
          </p:cNvPr>
          <p:cNvSpPr txBox="1"/>
          <p:nvPr/>
        </p:nvSpPr>
        <p:spPr>
          <a:xfrm>
            <a:off x="7241620" y="4261121"/>
            <a:ext cx="4721013" cy="738664"/>
          </a:xfrm>
          <a:prstGeom prst="rect">
            <a:avLst/>
          </a:prstGeom>
          <a:noFill/>
        </p:spPr>
        <p:txBody>
          <a:bodyPr wrap="square">
            <a:spAutoFit/>
          </a:bodyPr>
          <a:lstStyle/>
          <a:p>
            <a:pPr indent="266700"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首先</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训练代理模型，从预先训练的模型中提取信息，避免使用预先训练模型的梯度</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然后</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在梯度引导下识别并迭代遍历非线性轨迹。</a:t>
            </a:r>
            <a:endPar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灯片编号占位符 17">
            <a:extLst>
              <a:ext uri="{FF2B5EF4-FFF2-40B4-BE49-F238E27FC236}">
                <a16:creationId xmlns:a16="http://schemas.microsoft.com/office/drawing/2014/main" id="{B9A159F1-69B1-4FCC-ABAA-6381328DC5B8}"/>
              </a:ext>
            </a:extLst>
          </p:cNvPr>
          <p:cNvSpPr>
            <a:spLocks noGrp="1"/>
          </p:cNvSpPr>
          <p:nvPr>
            <p:ph type="sldNum" sz="quarter" idx="11"/>
          </p:nvPr>
        </p:nvSpPr>
        <p:spPr/>
        <p:txBody>
          <a:bodyPr/>
          <a:lstStyle/>
          <a:p>
            <a:fld id="{1D13DDC3-3872-48EC-85E2-1E675C5F13D3}" type="slidenum">
              <a:rPr lang="zh-CN" altLang="en-US" smtClean="0"/>
              <a:t>19</a:t>
            </a:fld>
            <a:endParaRPr lang="zh-CN" altLang="en-US"/>
          </a:p>
        </p:txBody>
      </p:sp>
      <p:pic>
        <p:nvPicPr>
          <p:cNvPr id="21" name="图片 20">
            <a:extLst>
              <a:ext uri="{FF2B5EF4-FFF2-40B4-BE49-F238E27FC236}">
                <a16:creationId xmlns:a16="http://schemas.microsoft.com/office/drawing/2014/main" id="{B0640D12-94B1-4D21-86C1-7686801038F8}"/>
              </a:ext>
            </a:extLst>
          </p:cNvPr>
          <p:cNvPicPr>
            <a:picLocks noChangeAspect="1"/>
          </p:cNvPicPr>
          <p:nvPr/>
        </p:nvPicPr>
        <p:blipFill rotWithShape="1">
          <a:blip r:embed="rId6"/>
          <a:srcRect l="2289" t="2091" r="3223" b="12304"/>
          <a:stretch/>
        </p:blipFill>
        <p:spPr>
          <a:xfrm>
            <a:off x="7346362" y="5198563"/>
            <a:ext cx="4596341" cy="894490"/>
          </a:xfrm>
          <a:prstGeom prst="rect">
            <a:avLst/>
          </a:prstGeom>
        </p:spPr>
      </p:pic>
    </p:spTree>
    <p:custDataLst>
      <p:tags r:id="rId1"/>
    </p:custDataLst>
    <p:extLst>
      <p:ext uri="{BB962C8B-B14F-4D97-AF65-F5344CB8AC3E}">
        <p14:creationId xmlns:p14="http://schemas.microsoft.com/office/powerpoint/2010/main" val="3916875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3799840" y="2393315"/>
            <a:ext cx="1198245" cy="2023745"/>
          </a:xfrm>
          <a:prstGeom prst="rect">
            <a:avLst/>
          </a:prstGeom>
          <a:noFill/>
        </p:spPr>
        <p:txBody>
          <a:bodyPr vert="eaVert" wrap="square" rtlCol="0">
            <a:spAutoFit/>
          </a:bodyPr>
          <a:lstStyle/>
          <a:p>
            <a:pPr algn="dist"/>
            <a:r>
              <a:rPr lang="zh-CN" altLang="en-US" sz="6600">
                <a:solidFill>
                  <a:srgbClr val="2C608B"/>
                </a:solidFill>
                <a:effectLst/>
                <a:latin typeface="思源黑体 CN Normal" panose="020B0400000000000000" charset="-122"/>
                <a:ea typeface="思源黑体 CN Normal" panose="020B0400000000000000" charset="-122"/>
              </a:rPr>
              <a:t>目录</a:t>
            </a:r>
          </a:p>
        </p:txBody>
      </p:sp>
      <p:sp>
        <p:nvSpPr>
          <p:cNvPr id="3" name="文本框 2"/>
          <p:cNvSpPr txBox="1"/>
          <p:nvPr/>
        </p:nvSpPr>
        <p:spPr>
          <a:xfrm>
            <a:off x="7294243" y="1708795"/>
            <a:ext cx="3162935" cy="523220"/>
          </a:xfrm>
          <a:prstGeom prst="rect">
            <a:avLst/>
          </a:prstGeom>
          <a:noFill/>
        </p:spPr>
        <p:txBody>
          <a:bodyPr wrap="square" rtlCol="0" anchor="t">
            <a:spAutoFit/>
          </a:bodyPr>
          <a:lstStyle/>
          <a:p>
            <a:pPr indent="0" algn="l" defTabSz="965835">
              <a:buFont typeface="Wingdings" panose="05000000000000000000" charset="0"/>
              <a:buNone/>
              <a:defRPr/>
            </a:pPr>
            <a:r>
              <a:rPr lang="zh-CN" altLang="en-US" sz="28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论文调研总体情况</a:t>
            </a:r>
          </a:p>
        </p:txBody>
      </p:sp>
      <p:sp>
        <p:nvSpPr>
          <p:cNvPr id="5" name="椭圆 4"/>
          <p:cNvSpPr/>
          <p:nvPr/>
        </p:nvSpPr>
        <p:spPr>
          <a:xfrm>
            <a:off x="6496047" y="1558445"/>
            <a:ext cx="654685" cy="654685"/>
          </a:xfrm>
          <a:prstGeom prst="ellipse">
            <a:avLst/>
          </a:prstGeom>
          <a:solidFill>
            <a:srgbClr val="2C6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ea typeface="微软雅黑" panose="020B0503020204020204" pitchFamily="34" charset="-122"/>
            </a:endParaRPr>
          </a:p>
        </p:txBody>
      </p:sp>
      <p:sp>
        <p:nvSpPr>
          <p:cNvPr id="6" name="文本框 5"/>
          <p:cNvSpPr txBox="1"/>
          <p:nvPr/>
        </p:nvSpPr>
        <p:spPr>
          <a:xfrm>
            <a:off x="6639556" y="1690448"/>
            <a:ext cx="367665"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b="1" kern="0" dirty="0">
                <a:solidFill>
                  <a:schemeClr val="bg1"/>
                </a:solidFill>
                <a:latin typeface="Times New Roman" panose="02020603050405020304" pitchFamily="18" charset="0"/>
                <a:ea typeface="思源黑体 CN ExtraLight" panose="020B0200000000000000" charset="-122"/>
                <a:cs typeface="方正清刻本悦宋简体" panose="02000000000000000000" charset="-122"/>
                <a:sym typeface="微软雅黑" panose="020B0503020204020204" pitchFamily="34" charset="-122"/>
              </a:rPr>
              <a:t>1</a:t>
            </a:r>
          </a:p>
        </p:txBody>
      </p:sp>
      <p:sp>
        <p:nvSpPr>
          <p:cNvPr id="4" name="文本框 3"/>
          <p:cNvSpPr txBox="1"/>
          <p:nvPr/>
        </p:nvSpPr>
        <p:spPr>
          <a:xfrm>
            <a:off x="7294243" y="2783204"/>
            <a:ext cx="2689860" cy="521970"/>
          </a:xfrm>
          <a:prstGeom prst="rect">
            <a:avLst/>
          </a:prstGeom>
          <a:noFill/>
        </p:spPr>
        <p:txBody>
          <a:bodyPr wrap="square" rtlCol="0" anchor="t">
            <a:spAutoFit/>
          </a:bodyPr>
          <a:lstStyle/>
          <a:p>
            <a:pPr indent="0" algn="l" defTabSz="965835">
              <a:buFont typeface="Wingdings" panose="05000000000000000000" charset="0"/>
              <a:buNone/>
              <a:defRPr/>
            </a:pPr>
            <a:r>
              <a:rPr lang="zh-CN" altLang="en-US" sz="28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论文详情</a:t>
            </a:r>
          </a:p>
        </p:txBody>
      </p:sp>
      <p:sp>
        <p:nvSpPr>
          <p:cNvPr id="8" name="椭圆 7"/>
          <p:cNvSpPr/>
          <p:nvPr/>
        </p:nvSpPr>
        <p:spPr>
          <a:xfrm>
            <a:off x="6479323" y="2716847"/>
            <a:ext cx="654685" cy="654685"/>
          </a:xfrm>
          <a:prstGeom prst="ellipse">
            <a:avLst/>
          </a:prstGeom>
          <a:solidFill>
            <a:srgbClr val="BBD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ea typeface="微软雅黑" panose="020B0503020204020204" pitchFamily="34" charset="-122"/>
            </a:endParaRPr>
          </a:p>
        </p:txBody>
      </p:sp>
      <p:sp>
        <p:nvSpPr>
          <p:cNvPr id="10" name="文本框 9"/>
          <p:cNvSpPr txBox="1"/>
          <p:nvPr/>
        </p:nvSpPr>
        <p:spPr>
          <a:xfrm>
            <a:off x="6622832" y="2825644"/>
            <a:ext cx="367665"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b="1" kern="0" dirty="0">
                <a:solidFill>
                  <a:srgbClr val="2C608B"/>
                </a:solidFill>
                <a:latin typeface="Times New Roman" panose="02020603050405020304" pitchFamily="18" charset="0"/>
                <a:ea typeface="思源黑体 CN ExtraLight" panose="020B0200000000000000" charset="-122"/>
                <a:cs typeface="方正清刻本悦宋简体" panose="02000000000000000000" charset="-122"/>
                <a:sym typeface="微软雅黑" panose="020B0503020204020204" pitchFamily="34" charset="-122"/>
              </a:rPr>
              <a:t>2</a:t>
            </a:r>
          </a:p>
        </p:txBody>
      </p:sp>
      <p:sp>
        <p:nvSpPr>
          <p:cNvPr id="19" name="文本框 18"/>
          <p:cNvSpPr txBox="1"/>
          <p:nvPr/>
        </p:nvSpPr>
        <p:spPr>
          <a:xfrm>
            <a:off x="7303760" y="3941606"/>
            <a:ext cx="2689860" cy="521970"/>
          </a:xfrm>
          <a:prstGeom prst="rect">
            <a:avLst/>
          </a:prstGeom>
          <a:noFill/>
        </p:spPr>
        <p:txBody>
          <a:bodyPr wrap="square" rtlCol="0" anchor="t">
            <a:spAutoFit/>
          </a:bodyPr>
          <a:lstStyle/>
          <a:p>
            <a:pPr indent="0" algn="l" defTabSz="965835">
              <a:buFont typeface="Wingdings" panose="05000000000000000000" charset="0"/>
              <a:buNone/>
              <a:defRPr/>
            </a:pPr>
            <a:r>
              <a:rPr lang="zh-CN" altLang="en-US" sz="28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调研总结</a:t>
            </a:r>
          </a:p>
        </p:txBody>
      </p:sp>
      <p:sp>
        <p:nvSpPr>
          <p:cNvPr id="21" name="椭圆 20"/>
          <p:cNvSpPr/>
          <p:nvPr/>
        </p:nvSpPr>
        <p:spPr>
          <a:xfrm>
            <a:off x="6496045" y="3875249"/>
            <a:ext cx="654685" cy="654685"/>
          </a:xfrm>
          <a:prstGeom prst="ellipse">
            <a:avLst/>
          </a:prstGeom>
          <a:solidFill>
            <a:srgbClr val="2C6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ea typeface="微软雅黑" panose="020B0503020204020204" pitchFamily="34" charset="-122"/>
            </a:endParaRPr>
          </a:p>
        </p:txBody>
      </p:sp>
      <p:sp>
        <p:nvSpPr>
          <p:cNvPr id="22" name="文本框 21"/>
          <p:cNvSpPr txBox="1"/>
          <p:nvPr/>
        </p:nvSpPr>
        <p:spPr>
          <a:xfrm>
            <a:off x="6622832" y="3941606"/>
            <a:ext cx="367665"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b="1" kern="0" dirty="0">
                <a:solidFill>
                  <a:schemeClr val="bg1"/>
                </a:solidFill>
                <a:latin typeface="Times New Roman" panose="02020603050405020304" pitchFamily="18" charset="0"/>
                <a:ea typeface="思源黑体 CN ExtraLight" panose="020B0200000000000000" charset="-122"/>
                <a:cs typeface="方正清刻本悦宋简体" panose="02000000000000000000" charset="-122"/>
                <a:sym typeface="微软雅黑" panose="020B0503020204020204" pitchFamily="34" charset="-122"/>
              </a:rPr>
              <a:t>3</a:t>
            </a:r>
          </a:p>
        </p:txBody>
      </p:sp>
      <p:sp>
        <p:nvSpPr>
          <p:cNvPr id="11" name="灯片编号占位符 10">
            <a:extLst>
              <a:ext uri="{FF2B5EF4-FFF2-40B4-BE49-F238E27FC236}">
                <a16:creationId xmlns:a16="http://schemas.microsoft.com/office/drawing/2014/main" id="{B405A98F-76FF-4F2B-806C-AE28C7E0312F}"/>
              </a:ext>
            </a:extLst>
          </p:cNvPr>
          <p:cNvSpPr>
            <a:spLocks noGrp="1"/>
          </p:cNvSpPr>
          <p:nvPr>
            <p:ph type="sldNum" sz="quarter" idx="11"/>
          </p:nvPr>
        </p:nvSpPr>
        <p:spPr/>
        <p:txBody>
          <a:bodyPr/>
          <a:lstStyle/>
          <a:p>
            <a:fld id="{1D13DDC3-3872-48EC-85E2-1E675C5F13D3}" type="slidenum">
              <a:rPr lang="zh-CN" altLang="en-US" smtClean="0"/>
              <a:t>2</a:t>
            </a:fld>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513070" y="4608195"/>
            <a:ext cx="1166495" cy="356870"/>
          </a:xfrm>
          <a:prstGeom prst="roundRect">
            <a:avLst>
              <a:gd name="adj" fmla="val 50000"/>
            </a:avLst>
          </a:prstGeom>
          <a:noFill/>
          <a:ln>
            <a:solidFill>
              <a:srgbClr val="2C6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8" name="文本框 7"/>
          <p:cNvSpPr txBox="1"/>
          <p:nvPr userDrawn="1"/>
        </p:nvSpPr>
        <p:spPr>
          <a:xfrm>
            <a:off x="3709670" y="2618105"/>
            <a:ext cx="4772660" cy="922020"/>
          </a:xfrm>
          <a:prstGeom prst="rect">
            <a:avLst/>
          </a:prstGeom>
          <a:noFill/>
        </p:spPr>
        <p:txBody>
          <a:bodyPr wrap="square" rtlCol="0" anchor="t">
            <a:spAutoFit/>
          </a:bodyPr>
          <a:lstStyle/>
          <a:p>
            <a:pPr indent="0" algn="dist" defTabSz="965835">
              <a:buFont typeface="Wingdings" panose="05000000000000000000" charset="0"/>
              <a:buNone/>
              <a:defRPr/>
            </a:pPr>
            <a:r>
              <a:rPr lang="zh-CN" altLang="en-US" sz="5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调研总结</a:t>
            </a:r>
          </a:p>
        </p:txBody>
      </p:sp>
      <p:sp>
        <p:nvSpPr>
          <p:cNvPr id="9" name="文本框 8"/>
          <p:cNvSpPr txBox="1"/>
          <p:nvPr userDrawn="1"/>
        </p:nvSpPr>
        <p:spPr>
          <a:xfrm>
            <a:off x="5107305" y="1753235"/>
            <a:ext cx="1976120" cy="768350"/>
          </a:xfrm>
          <a:prstGeom prst="rect">
            <a:avLst/>
          </a:prstGeom>
          <a:noFill/>
        </p:spPr>
        <p:txBody>
          <a:bodyPr wrap="square" rtlCol="0" anchor="t">
            <a:spAutoFit/>
          </a:bodyPr>
          <a:lstStyle/>
          <a:p>
            <a:pPr indent="0" algn="ctr" defTabSz="965835">
              <a:buFont typeface="Wingdings" panose="05000000000000000000" charset="0"/>
              <a:buNone/>
              <a:defRPr/>
            </a:pPr>
            <a:r>
              <a:rPr lang="en-US" altLang="zh-CN" sz="4400" kern="0" dirty="0">
                <a:solidFill>
                  <a:srgbClr val="BBD6EA"/>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THREE</a:t>
            </a:r>
          </a:p>
        </p:txBody>
      </p:sp>
      <p:sp>
        <p:nvSpPr>
          <p:cNvPr id="2" name="文本框 1"/>
          <p:cNvSpPr txBox="1"/>
          <p:nvPr userDrawn="1"/>
        </p:nvSpPr>
        <p:spPr>
          <a:xfrm>
            <a:off x="5481320" y="4587240"/>
            <a:ext cx="1228725" cy="398780"/>
          </a:xfrm>
          <a:prstGeom prst="rect">
            <a:avLst/>
          </a:prstGeom>
          <a:noFill/>
        </p:spPr>
        <p:txBody>
          <a:bodyPr wrap="square" rtlCol="0" anchor="t">
            <a:spAutoFit/>
          </a:bodyPr>
          <a:lstStyle/>
          <a:p>
            <a:pPr indent="0" algn="ctr" defTabSz="965835">
              <a:buFont typeface="Wingdings" panose="05000000000000000000" charset="0"/>
              <a:buNone/>
              <a:defRPr/>
            </a:pPr>
            <a:r>
              <a:rPr lang="en-US" altLang="zh-CN" sz="20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Part.03</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110A88-0C53-46BF-A68A-636217A703CD}"/>
              </a:ext>
            </a:extLst>
          </p:cNvPr>
          <p:cNvSpPr txBox="1"/>
          <p:nvPr/>
        </p:nvSpPr>
        <p:spPr>
          <a:xfrm>
            <a:off x="0" y="139812"/>
            <a:ext cx="595035" cy="46166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ea typeface="微软雅黑" panose="020B0503020204020204" pitchFamily="34" charset="-122"/>
              </a:rPr>
              <a:t>3-1</a:t>
            </a:r>
            <a:endParaRPr lang="zh-CN" altLang="en-US" sz="2400" dirty="0">
              <a:solidFill>
                <a:schemeClr val="bg1"/>
              </a:solidFill>
              <a:latin typeface="Times New Roman" panose="02020603050405020304" pitchFamily="18" charset="0"/>
              <a:ea typeface="微软雅黑" panose="020B0503020204020204" pitchFamily="34" charset="-122"/>
            </a:endParaRPr>
          </a:p>
        </p:txBody>
      </p:sp>
      <p:sp>
        <p:nvSpPr>
          <p:cNvPr id="20" name="文本框 19">
            <a:extLst>
              <a:ext uri="{FF2B5EF4-FFF2-40B4-BE49-F238E27FC236}">
                <a16:creationId xmlns:a16="http://schemas.microsoft.com/office/drawing/2014/main" id="{676584DD-9E04-4695-9793-3F20D6C67F60}"/>
              </a:ext>
            </a:extLst>
          </p:cNvPr>
          <p:cNvSpPr txBox="1"/>
          <p:nvPr/>
        </p:nvSpPr>
        <p:spPr>
          <a:xfrm>
            <a:off x="1247140" y="30839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创新点总结</a:t>
            </a:r>
          </a:p>
        </p:txBody>
      </p:sp>
      <p:sp>
        <p:nvSpPr>
          <p:cNvPr id="4" name="灯片编号占位符 3">
            <a:extLst>
              <a:ext uri="{FF2B5EF4-FFF2-40B4-BE49-F238E27FC236}">
                <a16:creationId xmlns:a16="http://schemas.microsoft.com/office/drawing/2014/main" id="{82D4E56E-07C2-41EC-BBDA-9605CA795BEA}"/>
              </a:ext>
            </a:extLst>
          </p:cNvPr>
          <p:cNvSpPr>
            <a:spLocks noGrp="1"/>
          </p:cNvSpPr>
          <p:nvPr>
            <p:ph type="sldNum" sz="quarter" idx="11"/>
          </p:nvPr>
        </p:nvSpPr>
        <p:spPr>
          <a:xfrm>
            <a:off x="8644467" y="6438369"/>
            <a:ext cx="2743200" cy="365125"/>
          </a:xfrm>
        </p:spPr>
        <p:txBody>
          <a:bodyPr/>
          <a:lstStyle/>
          <a:p>
            <a:fld id="{1D13DDC3-3872-48EC-85E2-1E675C5F13D3}" type="slidenum">
              <a:rPr lang="zh-CN" altLang="en-US" smtClean="0"/>
              <a:t>21</a:t>
            </a:fld>
            <a:endParaRPr lang="zh-CN" altLang="en-US"/>
          </a:p>
        </p:txBody>
      </p:sp>
      <p:pic>
        <p:nvPicPr>
          <p:cNvPr id="6" name="图片 5">
            <a:extLst>
              <a:ext uri="{FF2B5EF4-FFF2-40B4-BE49-F238E27FC236}">
                <a16:creationId xmlns:a16="http://schemas.microsoft.com/office/drawing/2014/main" id="{836D39E1-BE03-4ED6-8334-752CDE5B3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45" y="833236"/>
            <a:ext cx="9628401" cy="5858817"/>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513070" y="4608195"/>
            <a:ext cx="1166495" cy="356870"/>
          </a:xfrm>
          <a:prstGeom prst="roundRect">
            <a:avLst>
              <a:gd name="adj" fmla="val 50000"/>
            </a:avLst>
          </a:prstGeom>
          <a:noFill/>
          <a:ln>
            <a:solidFill>
              <a:srgbClr val="2C6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8" name="文本框 7"/>
          <p:cNvSpPr txBox="1"/>
          <p:nvPr userDrawn="1"/>
        </p:nvSpPr>
        <p:spPr>
          <a:xfrm>
            <a:off x="3465830" y="2828079"/>
            <a:ext cx="5806864" cy="923330"/>
          </a:xfrm>
          <a:prstGeom prst="rect">
            <a:avLst/>
          </a:prstGeom>
          <a:noFill/>
        </p:spPr>
        <p:txBody>
          <a:bodyPr wrap="square" rtlCol="0" anchor="t">
            <a:spAutoFit/>
          </a:bodyPr>
          <a:lstStyle/>
          <a:p>
            <a:pPr indent="0" algn="dist" defTabSz="965835">
              <a:buFont typeface="Wingdings" panose="05000000000000000000" charset="0"/>
              <a:buNone/>
              <a:defRPr/>
            </a:pPr>
            <a:r>
              <a:rPr lang="zh-CN" altLang="en-US" sz="5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论文调研总体情况</a:t>
            </a:r>
          </a:p>
        </p:txBody>
      </p:sp>
      <p:sp>
        <p:nvSpPr>
          <p:cNvPr id="9" name="文本框 8"/>
          <p:cNvSpPr txBox="1"/>
          <p:nvPr userDrawn="1"/>
        </p:nvSpPr>
        <p:spPr>
          <a:xfrm>
            <a:off x="5327650" y="1718310"/>
            <a:ext cx="1535430" cy="768350"/>
          </a:xfrm>
          <a:prstGeom prst="rect">
            <a:avLst/>
          </a:prstGeom>
          <a:noFill/>
        </p:spPr>
        <p:txBody>
          <a:bodyPr wrap="square" rtlCol="0" anchor="t">
            <a:spAutoFit/>
          </a:bodyPr>
          <a:lstStyle/>
          <a:p>
            <a:pPr indent="0" algn="ctr" defTabSz="965835">
              <a:buFont typeface="Wingdings" panose="05000000000000000000" charset="0"/>
              <a:buNone/>
              <a:defRPr/>
            </a:pPr>
            <a:r>
              <a:rPr lang="en-US" altLang="zh-CN" sz="4400" kern="0" dirty="0">
                <a:solidFill>
                  <a:srgbClr val="BBD6EA"/>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ONE</a:t>
            </a:r>
          </a:p>
        </p:txBody>
      </p:sp>
      <p:sp>
        <p:nvSpPr>
          <p:cNvPr id="2" name="文本框 1"/>
          <p:cNvSpPr txBox="1"/>
          <p:nvPr userDrawn="1"/>
        </p:nvSpPr>
        <p:spPr>
          <a:xfrm>
            <a:off x="5481002" y="4575387"/>
            <a:ext cx="1228725" cy="398780"/>
          </a:xfrm>
          <a:prstGeom prst="rect">
            <a:avLst/>
          </a:prstGeom>
          <a:noFill/>
        </p:spPr>
        <p:txBody>
          <a:bodyPr wrap="square" rtlCol="0" anchor="t">
            <a:spAutoFit/>
          </a:bodyPr>
          <a:lstStyle/>
          <a:p>
            <a:pPr indent="0" algn="ctr" defTabSz="965835">
              <a:buFont typeface="Wingdings" panose="05000000000000000000" charset="0"/>
              <a:buNone/>
              <a:defRPr/>
            </a:pPr>
            <a:r>
              <a:rPr lang="en-US" altLang="zh-CN" sz="20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Part.01</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1203960" y="281305"/>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Overview</a:t>
            </a:r>
            <a:endParaRPr lang="zh-CN" altLang="en-US" sz="28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6" name="文本框 5">
            <a:extLst>
              <a:ext uri="{FF2B5EF4-FFF2-40B4-BE49-F238E27FC236}">
                <a16:creationId xmlns:a16="http://schemas.microsoft.com/office/drawing/2014/main" id="{D570E70A-020B-4676-889D-B6862627D8D7}"/>
              </a:ext>
            </a:extLst>
          </p:cNvPr>
          <p:cNvSpPr txBox="1"/>
          <p:nvPr/>
        </p:nvSpPr>
        <p:spPr>
          <a:xfrm>
            <a:off x="7118139" y="1612054"/>
            <a:ext cx="3877985" cy="338554"/>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rPr>
              <a:t>应用主要集中在图像相关操作、人脸方面</a:t>
            </a:r>
          </a:p>
        </p:txBody>
      </p:sp>
      <p:sp>
        <p:nvSpPr>
          <p:cNvPr id="7" name="文本框 6">
            <a:extLst>
              <a:ext uri="{FF2B5EF4-FFF2-40B4-BE49-F238E27FC236}">
                <a16:creationId xmlns:a16="http://schemas.microsoft.com/office/drawing/2014/main" id="{52633158-47BB-4770-AB46-0594D1A8EEC9}"/>
              </a:ext>
            </a:extLst>
          </p:cNvPr>
          <p:cNvSpPr txBox="1"/>
          <p:nvPr/>
        </p:nvSpPr>
        <p:spPr>
          <a:xfrm>
            <a:off x="7118139" y="2333151"/>
            <a:ext cx="4288353" cy="830997"/>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rPr>
              <a:t>应用的通用性都比较强，</a:t>
            </a:r>
            <a:endParaRPr lang="en-US" altLang="zh-CN" sz="1600" dirty="0">
              <a:latin typeface="Times New Roman" panose="02020603050405020304" pitchFamily="18" charset="0"/>
              <a:ea typeface="微软雅黑" panose="020B0503020204020204" pitchFamily="34" charset="-122"/>
            </a:endParaRPr>
          </a:p>
          <a:p>
            <a:r>
              <a:rPr lang="zh-CN" altLang="en-US" sz="1600" dirty="0">
                <a:latin typeface="Times New Roman" panose="02020603050405020304" pitchFamily="18" charset="0"/>
                <a:ea typeface="微软雅黑" panose="020B0503020204020204" pitchFamily="34" charset="-122"/>
              </a:rPr>
              <a:t>比如有些论文提出的模型只应用于图像合成，</a:t>
            </a:r>
            <a:endParaRPr lang="en-US" altLang="zh-CN" sz="1600" dirty="0">
              <a:latin typeface="Times New Roman" panose="02020603050405020304" pitchFamily="18" charset="0"/>
              <a:ea typeface="微软雅黑" panose="020B0503020204020204" pitchFamily="34" charset="-122"/>
            </a:endParaRPr>
          </a:p>
          <a:p>
            <a:r>
              <a:rPr lang="zh-CN" altLang="en-US" sz="1600" dirty="0">
                <a:latin typeface="Times New Roman" panose="02020603050405020304" pitchFamily="18" charset="0"/>
                <a:ea typeface="微软雅黑" panose="020B0503020204020204" pitchFamily="34" charset="-122"/>
              </a:rPr>
              <a:t>但是有些则同时应用于图像合成和编辑</a:t>
            </a:r>
          </a:p>
        </p:txBody>
      </p:sp>
      <p:sp>
        <p:nvSpPr>
          <p:cNvPr id="9" name="文本框 8">
            <a:extLst>
              <a:ext uri="{FF2B5EF4-FFF2-40B4-BE49-F238E27FC236}">
                <a16:creationId xmlns:a16="http://schemas.microsoft.com/office/drawing/2014/main" id="{53D6A95B-52DC-4314-ADE3-0B9BC137F8D3}"/>
              </a:ext>
            </a:extLst>
          </p:cNvPr>
          <p:cNvSpPr txBox="1"/>
          <p:nvPr/>
        </p:nvSpPr>
        <p:spPr>
          <a:xfrm>
            <a:off x="7118139" y="3478531"/>
            <a:ext cx="3379451" cy="584775"/>
          </a:xfrm>
          <a:prstGeom prst="rect">
            <a:avLst/>
          </a:prstGeom>
          <a:noFill/>
        </p:spPr>
        <p:txBody>
          <a:bodyPr wrap="none" rtlCol="0">
            <a:spAutoFit/>
          </a:bodyPr>
          <a:lstStyle/>
          <a:p>
            <a:r>
              <a:rPr lang="zh-CN" altLang="en-US" sz="1600" dirty="0">
                <a:latin typeface="Times New Roman" panose="02020603050405020304" pitchFamily="18" charset="0"/>
                <a:ea typeface="微软雅黑" panose="020B0503020204020204" pitchFamily="34" charset="-122"/>
              </a:rPr>
              <a:t>作者单位基本都是海外，</a:t>
            </a:r>
            <a:endParaRPr lang="en-US" altLang="zh-CN" sz="1600" dirty="0">
              <a:latin typeface="Times New Roman" panose="02020603050405020304" pitchFamily="18" charset="0"/>
              <a:ea typeface="微软雅黑" panose="020B0503020204020204" pitchFamily="34" charset="-122"/>
            </a:endParaRPr>
          </a:p>
          <a:p>
            <a:r>
              <a:rPr lang="zh-CN" altLang="en-US" sz="1600" dirty="0">
                <a:latin typeface="Times New Roman" panose="02020603050405020304" pitchFamily="18" charset="0"/>
                <a:ea typeface="微软雅黑" panose="020B0503020204020204" pitchFamily="34" charset="-122"/>
              </a:rPr>
              <a:t>涉及国内的都是很顶级的科研单位</a:t>
            </a:r>
          </a:p>
        </p:txBody>
      </p:sp>
      <p:pic>
        <p:nvPicPr>
          <p:cNvPr id="12" name="图片 11">
            <a:extLst>
              <a:ext uri="{FF2B5EF4-FFF2-40B4-BE49-F238E27FC236}">
                <a16:creationId xmlns:a16="http://schemas.microsoft.com/office/drawing/2014/main" id="{7E518D98-8507-4F4A-B776-DEFFFFD83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7560"/>
            <a:ext cx="6976266" cy="5680440"/>
          </a:xfrm>
          <a:prstGeom prst="rect">
            <a:avLst/>
          </a:prstGeom>
        </p:spPr>
      </p:pic>
      <p:sp>
        <p:nvSpPr>
          <p:cNvPr id="23" name="文本框 22">
            <a:extLst>
              <a:ext uri="{FF2B5EF4-FFF2-40B4-BE49-F238E27FC236}">
                <a16:creationId xmlns:a16="http://schemas.microsoft.com/office/drawing/2014/main" id="{F1D6A2FE-2D6F-46E9-B3F1-C02BD915D4D5}"/>
              </a:ext>
            </a:extLst>
          </p:cNvPr>
          <p:cNvSpPr txBox="1"/>
          <p:nvPr/>
        </p:nvSpPr>
        <p:spPr>
          <a:xfrm>
            <a:off x="17780" y="2032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1-1</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sp>
        <p:nvSpPr>
          <p:cNvPr id="14" name="灯片编号占位符 13">
            <a:extLst>
              <a:ext uri="{FF2B5EF4-FFF2-40B4-BE49-F238E27FC236}">
                <a16:creationId xmlns:a16="http://schemas.microsoft.com/office/drawing/2014/main" id="{1A081416-BFEE-4A62-ACB4-2E1F2DBC65A6}"/>
              </a:ext>
            </a:extLst>
          </p:cNvPr>
          <p:cNvSpPr>
            <a:spLocks noGrp="1"/>
          </p:cNvSpPr>
          <p:nvPr>
            <p:ph type="sldNum" sz="quarter" idx="11"/>
          </p:nvPr>
        </p:nvSpPr>
        <p:spPr/>
        <p:txBody>
          <a:bodyPr/>
          <a:lstStyle/>
          <a:p>
            <a:fld id="{1D13DDC3-3872-48EC-85E2-1E675C5F13D3}" type="slidenum">
              <a:rPr lang="zh-CN" altLang="en-US" smtClean="0"/>
              <a:t>4</a:t>
            </a:fld>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513070" y="4608195"/>
            <a:ext cx="1166495" cy="356870"/>
          </a:xfrm>
          <a:prstGeom prst="roundRect">
            <a:avLst>
              <a:gd name="adj" fmla="val 50000"/>
            </a:avLst>
          </a:prstGeom>
          <a:noFill/>
          <a:ln>
            <a:solidFill>
              <a:srgbClr val="2C6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
        <p:nvSpPr>
          <p:cNvPr id="8" name="文本框 7"/>
          <p:cNvSpPr txBox="1"/>
          <p:nvPr userDrawn="1"/>
        </p:nvSpPr>
        <p:spPr>
          <a:xfrm>
            <a:off x="3709670" y="2618105"/>
            <a:ext cx="4772660" cy="922020"/>
          </a:xfrm>
          <a:prstGeom prst="rect">
            <a:avLst/>
          </a:prstGeom>
          <a:noFill/>
        </p:spPr>
        <p:txBody>
          <a:bodyPr wrap="square" rtlCol="0" anchor="t">
            <a:spAutoFit/>
          </a:bodyPr>
          <a:lstStyle/>
          <a:p>
            <a:pPr indent="0" algn="dist" defTabSz="965835">
              <a:buFont typeface="Wingdings" panose="05000000000000000000" charset="0"/>
              <a:buNone/>
              <a:defRPr/>
            </a:pPr>
            <a:r>
              <a:rPr lang="zh-CN" altLang="en-US" sz="5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论文详情</a:t>
            </a:r>
          </a:p>
        </p:txBody>
      </p:sp>
      <p:sp>
        <p:nvSpPr>
          <p:cNvPr id="9" name="文本框 8"/>
          <p:cNvSpPr txBox="1"/>
          <p:nvPr userDrawn="1"/>
        </p:nvSpPr>
        <p:spPr>
          <a:xfrm>
            <a:off x="5328920" y="1718310"/>
            <a:ext cx="1535430" cy="768350"/>
          </a:xfrm>
          <a:prstGeom prst="rect">
            <a:avLst/>
          </a:prstGeom>
          <a:noFill/>
        </p:spPr>
        <p:txBody>
          <a:bodyPr wrap="square" rtlCol="0" anchor="t">
            <a:spAutoFit/>
          </a:bodyPr>
          <a:lstStyle/>
          <a:p>
            <a:pPr indent="0" algn="ctr" defTabSz="965835">
              <a:buFont typeface="Wingdings" panose="05000000000000000000" charset="0"/>
              <a:buNone/>
              <a:defRPr/>
            </a:pPr>
            <a:r>
              <a:rPr lang="en-US" altLang="zh-CN" sz="4400" kern="0" dirty="0">
                <a:solidFill>
                  <a:srgbClr val="BBD6EA"/>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TWO</a:t>
            </a:r>
          </a:p>
        </p:txBody>
      </p:sp>
      <p:sp>
        <p:nvSpPr>
          <p:cNvPr id="2" name="文本框 1"/>
          <p:cNvSpPr txBox="1"/>
          <p:nvPr userDrawn="1"/>
        </p:nvSpPr>
        <p:spPr>
          <a:xfrm>
            <a:off x="5481320" y="4587240"/>
            <a:ext cx="1228725" cy="398780"/>
          </a:xfrm>
          <a:prstGeom prst="rect">
            <a:avLst/>
          </a:prstGeom>
          <a:noFill/>
        </p:spPr>
        <p:txBody>
          <a:bodyPr wrap="square" rtlCol="0" anchor="t">
            <a:spAutoFit/>
          </a:bodyPr>
          <a:lstStyle/>
          <a:p>
            <a:pPr indent="0" algn="ctr" defTabSz="965835">
              <a:buFont typeface="Wingdings" panose="05000000000000000000" charset="0"/>
              <a:buNone/>
              <a:defRPr/>
            </a:pPr>
            <a:r>
              <a:rPr lang="en-US" altLang="zh-CN" sz="20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Part.02</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66512"/>
            <a:ext cx="2372360" cy="521970"/>
          </a:xfrm>
          <a:prstGeom prst="rect">
            <a:avLst/>
          </a:prstGeom>
          <a:noFill/>
        </p:spPr>
        <p:txBody>
          <a:bodyPr wrap="square" rtlCol="0" anchor="t">
            <a:spAutoFit/>
          </a:bodyPr>
          <a:lstStyle/>
          <a:p>
            <a:pPr defTabSz="965835">
              <a:defRPr/>
            </a:pPr>
            <a:r>
              <a:rPr lang="en-US" altLang="zh-CN" sz="2800" kern="0" dirty="0">
                <a:solidFill>
                  <a:schemeClr val="bg1"/>
                </a:solidFill>
                <a:latin typeface="Times New Roman" panose="02020603050405020304" pitchFamily="18" charset="0"/>
                <a:ea typeface="思源黑体 CN Normal" panose="020B0400000000000000" charset="-122"/>
                <a:sym typeface="微软雅黑" panose="020B0503020204020204" pitchFamily="34" charset="-122"/>
              </a:rPr>
              <a:t>2-1</a:t>
            </a:r>
            <a:endParaRPr lang="zh-CN" altLang="en-US" sz="2800" kern="0" dirty="0">
              <a:solidFill>
                <a:schemeClr val="bg1"/>
              </a:solidFill>
              <a:latin typeface="Times New Roman" panose="02020603050405020304" pitchFamily="18" charset="0"/>
              <a:ea typeface="思源黑体 CN Normal" panose="020B04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5" name="文本框 4">
            <a:extLst>
              <a:ext uri="{FF2B5EF4-FFF2-40B4-BE49-F238E27FC236}">
                <a16:creationId xmlns:a16="http://schemas.microsoft.com/office/drawing/2014/main" id="{40138611-F335-434A-A22D-C4DB7E4B3CF4}"/>
              </a:ext>
            </a:extLst>
          </p:cNvPr>
          <p:cNvSpPr txBox="1"/>
          <p:nvPr/>
        </p:nvSpPr>
        <p:spPr>
          <a:xfrm>
            <a:off x="1186180" y="172931"/>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ea typeface="思源黑体 CN Normal" panose="020B0400000000000000" charset="-122"/>
                <a:sym typeface="微软雅黑" panose="020B0503020204020204" pitchFamily="34" charset="-122"/>
              </a:rPr>
              <a:t>Data</a:t>
            </a:r>
            <a:r>
              <a:rPr lang="en-US" altLang="zh-CN" sz="2400" kern="0" dirty="0">
                <a:solidFill>
                  <a:srgbClr val="2C608B"/>
                </a:solidFill>
                <a:latin typeface="Times New Roman" panose="02020603050405020304" pitchFamily="18" charset="0"/>
                <a:ea typeface="思源黑体 CN Normal" panose="020B0400000000000000" charset="-122"/>
                <a:sym typeface="微软雅黑" panose="020B0503020204020204" pitchFamily="34" charset="-122"/>
              </a:rPr>
              <a:t> </a:t>
            </a:r>
            <a:r>
              <a:rPr lang="en-US" altLang="zh-CN" sz="2400" kern="0" dirty="0">
                <a:solidFill>
                  <a:srgbClr val="2C608B"/>
                </a:solidFill>
                <a:ea typeface="思源黑体 CN Normal" panose="020B0400000000000000" charset="-122"/>
                <a:sym typeface="微软雅黑" panose="020B0503020204020204" pitchFamily="34" charset="-122"/>
              </a:rPr>
              <a:t>Augmentation</a:t>
            </a:r>
            <a:r>
              <a:rPr lang="zh-CN" altLang="en-US" sz="2400" kern="0" dirty="0">
                <a:solidFill>
                  <a:srgbClr val="2C608B"/>
                </a:solidFill>
                <a:ea typeface="思源黑体 CN Normal" panose="020B0400000000000000" charset="-122"/>
                <a:sym typeface="微软雅黑" panose="020B0503020204020204" pitchFamily="34" charset="-122"/>
              </a:rPr>
              <a:t>（</a:t>
            </a:r>
            <a:r>
              <a:rPr lang="en-US" altLang="zh-CN" sz="2400" kern="0" dirty="0">
                <a:solidFill>
                  <a:srgbClr val="2C608B"/>
                </a:solidFill>
                <a:ea typeface="思源黑体 CN Normal" panose="020B0400000000000000" charset="-122"/>
                <a:sym typeface="微软雅黑" panose="020B0503020204020204" pitchFamily="34" charset="-122"/>
              </a:rPr>
              <a:t>1/1</a:t>
            </a:r>
            <a:r>
              <a:rPr lang="zh-CN" altLang="en-US" sz="2400" kern="0" dirty="0">
                <a:solidFill>
                  <a:srgbClr val="2C608B"/>
                </a:solidFill>
                <a:ea typeface="思源黑体 CN Normal" panose="020B0400000000000000" charset="-122"/>
                <a:sym typeface="微软雅黑" panose="020B0503020204020204" pitchFamily="34" charset="-122"/>
              </a:rPr>
              <a:t>）</a:t>
            </a:r>
          </a:p>
        </p:txBody>
      </p:sp>
      <p:sp>
        <p:nvSpPr>
          <p:cNvPr id="7" name="文本框 6">
            <a:extLst>
              <a:ext uri="{FF2B5EF4-FFF2-40B4-BE49-F238E27FC236}">
                <a16:creationId xmlns:a16="http://schemas.microsoft.com/office/drawing/2014/main" id="{FA72C172-4055-4606-ADBF-AE5719F2464F}"/>
              </a:ext>
            </a:extLst>
          </p:cNvPr>
          <p:cNvSpPr txBox="1"/>
          <p:nvPr/>
        </p:nvSpPr>
        <p:spPr>
          <a:xfrm>
            <a:off x="1186180" y="694901"/>
            <a:ext cx="7693660"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DatasetGAN: Efficient Labeled Data Factory with Minimal Human Effort</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4" name="文本框 3">
            <a:extLst>
              <a:ext uri="{FF2B5EF4-FFF2-40B4-BE49-F238E27FC236}">
                <a16:creationId xmlns:a16="http://schemas.microsoft.com/office/drawing/2014/main" id="{939773BC-D71D-483B-A91F-465AF1F4B8EE}"/>
              </a:ext>
            </a:extLst>
          </p:cNvPr>
          <p:cNvSpPr txBox="1"/>
          <p:nvPr/>
        </p:nvSpPr>
        <p:spPr>
          <a:xfrm>
            <a:off x="8404" y="1287255"/>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6" name="文本框 5">
            <a:extLst>
              <a:ext uri="{FF2B5EF4-FFF2-40B4-BE49-F238E27FC236}">
                <a16:creationId xmlns:a16="http://schemas.microsoft.com/office/drawing/2014/main" id="{CAC8286B-7932-4C64-96B8-E22B704429A1}"/>
              </a:ext>
            </a:extLst>
          </p:cNvPr>
          <p:cNvSpPr txBox="1"/>
          <p:nvPr/>
        </p:nvSpPr>
        <p:spPr>
          <a:xfrm>
            <a:off x="27094" y="1968789"/>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A36EA02E-2BD0-4DD1-A70B-1F174DAE9A3E}"/>
              </a:ext>
            </a:extLst>
          </p:cNvPr>
          <p:cNvSpPr txBox="1"/>
          <p:nvPr/>
        </p:nvSpPr>
        <p:spPr>
          <a:xfrm>
            <a:off x="5454911" y="1130848"/>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417AD4D5-0356-4A79-A8FF-CF98BC034ABB}"/>
              </a:ext>
            </a:extLst>
          </p:cNvPr>
          <p:cNvSpPr txBox="1"/>
          <p:nvPr/>
        </p:nvSpPr>
        <p:spPr>
          <a:xfrm>
            <a:off x="0" y="2878309"/>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7" name="文本框 16">
            <a:extLst>
              <a:ext uri="{FF2B5EF4-FFF2-40B4-BE49-F238E27FC236}">
                <a16:creationId xmlns:a16="http://schemas.microsoft.com/office/drawing/2014/main" id="{A552C6AB-0E64-4A40-ABBC-B403E69520F0}"/>
              </a:ext>
            </a:extLst>
          </p:cNvPr>
          <p:cNvSpPr txBox="1"/>
          <p:nvPr/>
        </p:nvSpPr>
        <p:spPr>
          <a:xfrm>
            <a:off x="1186180" y="2013437"/>
            <a:ext cx="3652494" cy="769441"/>
          </a:xfrm>
          <a:prstGeom prst="rect">
            <a:avLst/>
          </a:prstGeom>
          <a:noFill/>
        </p:spPr>
        <p:txBody>
          <a:bodyPr wrap="square">
            <a:spAutoFit/>
          </a:bodyPr>
          <a:lstStyle/>
          <a:p>
            <a:pPr lvl="0" algn="just">
              <a:spcBef>
                <a:spcPts val="1300"/>
              </a:spcBef>
              <a:spcAft>
                <a:spcPts val="1300"/>
              </a:spcAft>
            </a:pP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当前深度网络得益于大规模数据集上的训练，非常需要数据，而大规模数据集的标注非常耗时</a:t>
            </a:r>
            <a:r>
              <a:rPr lang="zh-CN" altLang="zh-CN" sz="16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18" name="图片 17">
            <a:extLst>
              <a:ext uri="{FF2B5EF4-FFF2-40B4-BE49-F238E27FC236}">
                <a16:creationId xmlns:a16="http://schemas.microsoft.com/office/drawing/2014/main" id="{FE89F7A8-0E6A-4DD1-8329-27D43F2B3BD3}"/>
              </a:ext>
            </a:extLst>
          </p:cNvPr>
          <p:cNvPicPr/>
          <p:nvPr/>
        </p:nvPicPr>
        <p:blipFill>
          <a:blip r:embed="rId5"/>
          <a:stretch>
            <a:fillRect/>
          </a:stretch>
        </p:blipFill>
        <p:spPr>
          <a:xfrm>
            <a:off x="6780107" y="1042766"/>
            <a:ext cx="5029200" cy="2656728"/>
          </a:xfrm>
          <a:prstGeom prst="rect">
            <a:avLst/>
          </a:prstGeom>
        </p:spPr>
      </p:pic>
      <p:sp>
        <p:nvSpPr>
          <p:cNvPr id="20" name="文本框 19">
            <a:extLst>
              <a:ext uri="{FF2B5EF4-FFF2-40B4-BE49-F238E27FC236}">
                <a16:creationId xmlns:a16="http://schemas.microsoft.com/office/drawing/2014/main" id="{9C9D69E2-33AD-40AC-A717-92AEA1D620A1}"/>
              </a:ext>
            </a:extLst>
          </p:cNvPr>
          <p:cNvSpPr txBox="1"/>
          <p:nvPr/>
        </p:nvSpPr>
        <p:spPr>
          <a:xfrm>
            <a:off x="5726853" y="3699494"/>
            <a:ext cx="6156960" cy="1767150"/>
          </a:xfrm>
          <a:prstGeom prst="rect">
            <a:avLst/>
          </a:prstGeom>
          <a:noFill/>
        </p:spPr>
        <p:txBody>
          <a:bodyPr wrap="square">
            <a:spAutoFit/>
          </a:bodyPr>
          <a:lstStyle/>
          <a:p>
            <a:pPr indent="266700" algn="just">
              <a:spcBef>
                <a:spcPts val="1300"/>
              </a:spcBef>
              <a:spcAft>
                <a:spcPts val="1300"/>
              </a:spcAft>
            </a:pPr>
            <a:r>
              <a:rPr lang="en-US" altLang="zh-CN" sz="1400" kern="1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DATASETGAN</a:t>
            </a:r>
            <a:r>
              <a:rPr lang="zh-CN" altLang="zh-CN" sz="1400" kern="1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的关键观点是，像</a:t>
            </a:r>
            <a:r>
              <a:rPr lang="en-US" altLang="zh-CN" sz="1400" kern="1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GANs</a:t>
            </a:r>
            <a:r>
              <a:rPr lang="zh-CN" altLang="zh-CN" sz="1400" kern="1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这样的生成模型必须在其高维潜在空间中获得语义知识。</a:t>
            </a:r>
          </a:p>
          <a:p>
            <a:r>
              <a:rPr lang="en-US"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首先，利用</a:t>
            </a:r>
            <a:r>
              <a:rPr lang="en-US"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rPr>
              <a:t>StyleGAN</a:t>
            </a:r>
            <a:r>
              <a:rPr lang="zh-CN"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合成了少量图像并记录相应的潜在特征图；然后，人类注释者被要求用一组期望的标签来标记这些图像；接着，在像素特征向量上训练一个简单的</a:t>
            </a:r>
            <a:r>
              <a:rPr lang="en-US"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rPr>
              <a:t>MLP</a:t>
            </a:r>
            <a:r>
              <a:rPr lang="zh-CN"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分类器集合（</a:t>
            </a:r>
            <a:r>
              <a:rPr lang="en-US"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rPr>
              <a:t>Style Interpreter</a:t>
            </a:r>
            <a:r>
              <a:rPr lang="zh-CN"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），以匹配目标人类提供的标记</a:t>
            </a:r>
            <a:r>
              <a:rPr lang="en-US"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rPr>
              <a:t>;</a:t>
            </a:r>
            <a:r>
              <a:rPr lang="zh-CN"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最后，训练好</a:t>
            </a:r>
            <a:r>
              <a:rPr lang="en-US"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rPr>
              <a:t>Style Interpreter</a:t>
            </a:r>
            <a:r>
              <a:rPr lang="zh-CN"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之后将其作为</a:t>
            </a:r>
            <a:r>
              <a:rPr lang="en-US"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rPr>
              <a:t>StyleGAN</a:t>
            </a:r>
            <a:r>
              <a:rPr lang="zh-CN" altLang="zh-CN" sz="1400" dirty="0">
                <a:solidFill>
                  <a:schemeClr val="tx1">
                    <a:lumMod val="85000"/>
                    <a:lumOff val="1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架构的标签生成分支，从潜在编码中采样并输入整个网络就可以得到无限的数据生成器。</a:t>
            </a:r>
            <a:endPar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endParaRPr>
          </a:p>
        </p:txBody>
      </p:sp>
      <p:sp>
        <p:nvSpPr>
          <p:cNvPr id="22" name="文本框 21">
            <a:extLst>
              <a:ext uri="{FF2B5EF4-FFF2-40B4-BE49-F238E27FC236}">
                <a16:creationId xmlns:a16="http://schemas.microsoft.com/office/drawing/2014/main" id="{0D505A13-83DB-4C4C-A90F-C6F6E6C1F4C0}"/>
              </a:ext>
            </a:extLst>
          </p:cNvPr>
          <p:cNvSpPr txBox="1"/>
          <p:nvPr/>
        </p:nvSpPr>
        <p:spPr>
          <a:xfrm>
            <a:off x="268624" y="3176274"/>
            <a:ext cx="4764386" cy="523220"/>
          </a:xfrm>
          <a:prstGeom prst="rect">
            <a:avLst/>
          </a:prstGeom>
          <a:noFill/>
        </p:spPr>
        <p:txBody>
          <a:bodyPr wrap="square">
            <a:spAutoFit/>
          </a:bodyPr>
          <a:lstStyle/>
          <a:p>
            <a:pPr marL="133350" indent="266700" algn="just">
              <a:spcBef>
                <a:spcPts val="1300"/>
              </a:spcBef>
              <a:spcAft>
                <a:spcPts val="1300"/>
              </a:spcAft>
            </a:pP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引入了</a:t>
            </a:r>
            <a:r>
              <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DatasetGAN:</a:t>
            </a: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一个</a:t>
            </a:r>
            <a:r>
              <a:rPr lang="zh-CN" altLang="zh-CN" sz="1400" b="1"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自动生成高质量的语义分割图像的大规模数据集</a:t>
            </a: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的过程，只需要最少的人力</a:t>
            </a:r>
            <a:r>
              <a:rPr lang="zh-CN" altLang="en-US" sz="1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文本框 28">
            <a:extLst>
              <a:ext uri="{FF2B5EF4-FFF2-40B4-BE49-F238E27FC236}">
                <a16:creationId xmlns:a16="http://schemas.microsoft.com/office/drawing/2014/main" id="{22B9129D-735C-449A-BDA1-8DB1EF066D6C}"/>
              </a:ext>
            </a:extLst>
          </p:cNvPr>
          <p:cNvSpPr txBox="1"/>
          <p:nvPr/>
        </p:nvSpPr>
        <p:spPr>
          <a:xfrm>
            <a:off x="1186180" y="1290638"/>
            <a:ext cx="2698175" cy="523220"/>
          </a:xfrm>
          <a:prstGeom prst="rect">
            <a:avLst/>
          </a:prstGeom>
          <a:noFill/>
        </p:spPr>
        <p:txBody>
          <a:bodyPr wrap="none" rtlCol="0">
            <a:spAutoFit/>
          </a:bodyPr>
          <a:lstStyle/>
          <a:p>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英伟达芯片厂商、多伦多大学</a:t>
            </a:r>
            <a:r>
              <a:rPr lang="zh-CN" altLang="en-US" sz="1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p>
          <a:p>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矢量研究所、</a:t>
            </a:r>
            <a:r>
              <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MIT</a:t>
            </a: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、滑铁卢大学</a:t>
            </a:r>
            <a:endParaRPr lang="zh-CN" altLang="en-US" sz="1400" dirty="0">
              <a:solidFill>
                <a:schemeClr val="tx1">
                  <a:lumMod val="85000"/>
                  <a:lumOff val="15000"/>
                </a:schemeClr>
              </a:solidFill>
              <a:latin typeface="Times New Roman" panose="02020603050405020304" pitchFamily="18" charset="0"/>
              <a:ea typeface="微软雅黑" panose="020B0503020204020204" pitchFamily="34" charset="-122"/>
            </a:endParaRPr>
          </a:p>
        </p:txBody>
      </p:sp>
      <p:sp>
        <p:nvSpPr>
          <p:cNvPr id="33" name="文本框 32">
            <a:extLst>
              <a:ext uri="{FF2B5EF4-FFF2-40B4-BE49-F238E27FC236}">
                <a16:creationId xmlns:a16="http://schemas.microsoft.com/office/drawing/2014/main" id="{69EA57CB-4681-4BED-B1A9-50E4B8891FBA}"/>
              </a:ext>
            </a:extLst>
          </p:cNvPr>
          <p:cNvSpPr txBox="1"/>
          <p:nvPr/>
        </p:nvSpPr>
        <p:spPr>
          <a:xfrm>
            <a:off x="233679" y="3762860"/>
            <a:ext cx="5221231" cy="3816429"/>
          </a:xfrm>
          <a:prstGeom prst="rect">
            <a:avLst/>
          </a:prstGeom>
          <a:noFill/>
        </p:spPr>
        <p:txBody>
          <a:bodyPr wrap="square" rtlCol="0">
            <a:spAutoFit/>
          </a:bodyPr>
          <a:lstStyle/>
          <a:p>
            <a:pPr marL="342900" indent="-342900">
              <a:buAutoNum type="arabicParenBoth"/>
            </a:pP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自动性： 方法依赖最近的</a:t>
            </a:r>
            <a:r>
              <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GANs</a:t>
            </a: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来生成逼真的图像，并从</a:t>
            </a:r>
            <a:r>
              <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GAN</a:t>
            </a: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的潜在编码中解码来产生图像的语义分割结果。</a:t>
            </a:r>
            <a:endPar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AutoNum type="arabicParenBoth"/>
            </a:pPr>
            <a:endPar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Tx/>
              <a:buAutoNum type="arabicParenBoth"/>
            </a:pP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节省人力性： 训练解码器只需要几个标注好的例子就可以推广到其余的潜在空间，产生一个无限标注的数据集生成器！</a:t>
            </a:r>
            <a:endPar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Tx/>
              <a:buAutoNum type="arabicParenBoth"/>
            </a:pPr>
            <a:endPar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Tx/>
              <a:buAutoNum type="arabicParenBoth"/>
            </a:pP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高质量性：生成的数据集可以用于训练任何</a:t>
            </a:r>
            <a:r>
              <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CV</a:t>
            </a: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任务。需要手动分割的少数图像，可以被非常详细地标注，进而生成具有丰富对象和部分（</a:t>
            </a:r>
            <a:r>
              <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part</a:t>
            </a: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）分割的数据集。</a:t>
            </a:r>
            <a:endPar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Tx/>
              <a:buAutoNum type="arabicParenBoth"/>
            </a:pPr>
            <a:endParaRPr lang="en-US" altLang="zh-CN" sz="1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Tx/>
              <a:buAutoNum type="arabicParenBoth"/>
            </a:pP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性能优越性：我们的方法明显优于所有半监督基线，与全监督方法相当，全监督方法在某些情况下需要比我们的方法多</a:t>
            </a:r>
            <a:r>
              <a:rPr lang="en-US"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倍的标注数据。</a:t>
            </a:r>
          </a:p>
          <a:p>
            <a:pPr marL="342900" indent="-342900">
              <a:buFontTx/>
              <a:buAutoNum type="arabicParenBoth"/>
            </a:pP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Tx/>
              <a:buAutoNum type="arabicParenBoth"/>
            </a:pP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AutoNum type="arabicParenBoth"/>
            </a:pP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endParaRPr>
          </a:p>
        </p:txBody>
      </p:sp>
      <p:pic>
        <p:nvPicPr>
          <p:cNvPr id="35" name="图片 34">
            <a:extLst>
              <a:ext uri="{FF2B5EF4-FFF2-40B4-BE49-F238E27FC236}">
                <a16:creationId xmlns:a16="http://schemas.microsoft.com/office/drawing/2014/main" id="{E30E19D3-A3AE-41CA-B6B2-E05D9A08FA32}"/>
              </a:ext>
            </a:extLst>
          </p:cNvPr>
          <p:cNvPicPr>
            <a:picLocks noChangeAspect="1"/>
          </p:cNvPicPr>
          <p:nvPr/>
        </p:nvPicPr>
        <p:blipFill>
          <a:blip r:embed="rId6"/>
          <a:stretch>
            <a:fillRect/>
          </a:stretch>
        </p:blipFill>
        <p:spPr>
          <a:xfrm>
            <a:off x="5810884" y="5506519"/>
            <a:ext cx="3278929" cy="1160290"/>
          </a:xfrm>
          <a:prstGeom prst="rect">
            <a:avLst/>
          </a:prstGeom>
        </p:spPr>
      </p:pic>
      <p:pic>
        <p:nvPicPr>
          <p:cNvPr id="37" name="图片 36">
            <a:extLst>
              <a:ext uri="{FF2B5EF4-FFF2-40B4-BE49-F238E27FC236}">
                <a16:creationId xmlns:a16="http://schemas.microsoft.com/office/drawing/2014/main" id="{7269CA49-2323-4110-86DB-127B4B29BF29}"/>
              </a:ext>
            </a:extLst>
          </p:cNvPr>
          <p:cNvPicPr>
            <a:picLocks noChangeAspect="1"/>
          </p:cNvPicPr>
          <p:nvPr/>
        </p:nvPicPr>
        <p:blipFill>
          <a:blip r:embed="rId7"/>
          <a:stretch>
            <a:fillRect/>
          </a:stretch>
        </p:blipFill>
        <p:spPr>
          <a:xfrm>
            <a:off x="9173761" y="5506519"/>
            <a:ext cx="3018239" cy="1083995"/>
          </a:xfrm>
          <a:prstGeom prst="rect">
            <a:avLst/>
          </a:prstGeom>
        </p:spPr>
      </p:pic>
      <p:sp>
        <p:nvSpPr>
          <p:cNvPr id="38" name="灯片编号占位符 37">
            <a:extLst>
              <a:ext uri="{FF2B5EF4-FFF2-40B4-BE49-F238E27FC236}">
                <a16:creationId xmlns:a16="http://schemas.microsoft.com/office/drawing/2014/main" id="{719835F7-B7B0-4150-A2E2-44910D848167}"/>
              </a:ext>
            </a:extLst>
          </p:cNvPr>
          <p:cNvSpPr>
            <a:spLocks noGrp="1"/>
          </p:cNvSpPr>
          <p:nvPr>
            <p:ph type="sldNum" sz="quarter" idx="11"/>
          </p:nvPr>
        </p:nvSpPr>
        <p:spPr/>
        <p:txBody>
          <a:bodyPr/>
          <a:lstStyle/>
          <a:p>
            <a:fld id="{1D13DDC3-3872-48EC-85E2-1E675C5F13D3}" type="slidenum">
              <a:rPr lang="zh-CN" altLang="en-US" smtClean="0"/>
              <a:t>6</a:t>
            </a:fld>
            <a:endParaRPr lang="zh-CN" altLang="en-US"/>
          </a:p>
        </p:txBody>
      </p:sp>
    </p:spTree>
    <p:custDataLst>
      <p:tags r:id="rId1"/>
    </p:custDataLst>
    <p:extLst>
      <p:ext uri="{BB962C8B-B14F-4D97-AF65-F5344CB8AC3E}">
        <p14:creationId xmlns:p14="http://schemas.microsoft.com/office/powerpoint/2010/main" val="104322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2-2</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86FFB441-179D-4C74-8769-02BA4304E730}"/>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GAN Compression</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1/1</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p>
        </p:txBody>
      </p:sp>
      <p:sp>
        <p:nvSpPr>
          <p:cNvPr id="6" name="文本框 5">
            <a:extLst>
              <a:ext uri="{FF2B5EF4-FFF2-40B4-BE49-F238E27FC236}">
                <a16:creationId xmlns:a16="http://schemas.microsoft.com/office/drawing/2014/main" id="{2B425D66-E1DF-4725-87AC-4E2C591C7AFB}"/>
              </a:ext>
            </a:extLst>
          </p:cNvPr>
          <p:cNvSpPr txBox="1"/>
          <p:nvPr/>
        </p:nvSpPr>
        <p:spPr>
          <a:xfrm>
            <a:off x="1287780" y="651275"/>
            <a:ext cx="6156960"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Content-Aware</a:t>
            </a:r>
            <a:r>
              <a:rPr lang="en-US" altLang="zh-CN" sz="1400" dirty="0">
                <a:solidFill>
                  <a:schemeClr val="accent1">
                    <a:lumMod val="50000"/>
                  </a:schemeClr>
                </a:solidFill>
                <a:latin typeface="Times New Roman" panose="02020603050405020304" pitchFamily="18" charset="0"/>
                <a:ea typeface="微软雅黑" panose="020B0503020204020204" pitchFamily="34" charset="-122"/>
              </a:rPr>
              <a:t> </a:t>
            </a:r>
            <a:r>
              <a:rPr lang="en-US" altLang="zh-CN" dirty="0">
                <a:solidFill>
                  <a:schemeClr val="accent1">
                    <a:lumMod val="50000"/>
                  </a:schemeClr>
                </a:solidFill>
                <a:latin typeface="Times New Roman" panose="02020603050405020304" pitchFamily="18" charset="0"/>
                <a:ea typeface="微软雅黑" panose="020B0503020204020204" pitchFamily="34" charset="-122"/>
              </a:rPr>
              <a:t>GAN Compression</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E941B737-BD1D-4E70-9341-13555CC44F38}"/>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884C9D55-F5C8-49F7-979C-1CC558FED233}"/>
              </a:ext>
            </a:extLst>
          </p:cNvPr>
          <p:cNvSpPr txBox="1"/>
          <p:nvPr/>
        </p:nvSpPr>
        <p:spPr>
          <a:xfrm>
            <a:off x="123550" y="1998354"/>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5BF2080B-6995-41B3-AD33-671149609304}"/>
              </a:ext>
            </a:extLst>
          </p:cNvPr>
          <p:cNvSpPr txBox="1"/>
          <p:nvPr/>
        </p:nvSpPr>
        <p:spPr>
          <a:xfrm>
            <a:off x="31607" y="3829388"/>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FD5DE52C-F04A-47B5-AD58-CB4116282CCD}"/>
              </a:ext>
            </a:extLst>
          </p:cNvPr>
          <p:cNvSpPr txBox="1"/>
          <p:nvPr/>
        </p:nvSpPr>
        <p:spPr>
          <a:xfrm>
            <a:off x="6096000" y="134653"/>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5" name="文本框 4">
            <a:extLst>
              <a:ext uri="{FF2B5EF4-FFF2-40B4-BE49-F238E27FC236}">
                <a16:creationId xmlns:a16="http://schemas.microsoft.com/office/drawing/2014/main" id="{8EE4966C-5CD3-4074-B7FA-2BB31422723F}"/>
              </a:ext>
            </a:extLst>
          </p:cNvPr>
          <p:cNvSpPr txBox="1"/>
          <p:nvPr/>
        </p:nvSpPr>
        <p:spPr>
          <a:xfrm>
            <a:off x="1287780" y="1320661"/>
            <a:ext cx="2553904" cy="584775"/>
          </a:xfrm>
          <a:prstGeom prst="rect">
            <a:avLst/>
          </a:prstGeom>
          <a:noFill/>
        </p:spPr>
        <p:txBody>
          <a:bodyPr wrap="none" rtlCol="0">
            <a:spAutoFit/>
          </a:bodyPr>
          <a:lstStyle/>
          <a:p>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普林斯顿大学、</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Adobe</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研究所</a:t>
            </a:r>
          </a:p>
          <a:p>
            <a:endParaRPr lang="zh-CN" altLang="en-US" dirty="0">
              <a:latin typeface="Times New Roman" panose="02020603050405020304" pitchFamily="18" charset="0"/>
              <a:ea typeface="微软雅黑" panose="020B0503020204020204" pitchFamily="34" charset="-122"/>
            </a:endParaRPr>
          </a:p>
        </p:txBody>
      </p:sp>
      <p:sp>
        <p:nvSpPr>
          <p:cNvPr id="14" name="文本框 13">
            <a:extLst>
              <a:ext uri="{FF2B5EF4-FFF2-40B4-BE49-F238E27FC236}">
                <a16:creationId xmlns:a16="http://schemas.microsoft.com/office/drawing/2014/main" id="{D0F573AA-87A6-47F5-AEC1-135619C97D04}"/>
              </a:ext>
            </a:extLst>
          </p:cNvPr>
          <p:cNvSpPr txBox="1"/>
          <p:nvPr/>
        </p:nvSpPr>
        <p:spPr>
          <a:xfrm>
            <a:off x="1195331" y="2076915"/>
            <a:ext cx="4957233" cy="2308324"/>
          </a:xfrm>
          <a:prstGeom prst="rect">
            <a:avLst/>
          </a:prstGeom>
          <a:noFill/>
        </p:spPr>
        <p:txBody>
          <a:bodyPr wrap="square" rtlCol="0">
            <a:spAutoFit/>
          </a:bodyPr>
          <a:lstStyle/>
          <a:p>
            <a:r>
              <a:rPr lang="zh-CN" altLang="zh-CN" sz="1400" b="0" kern="100" dirty="0">
                <a:effectLst/>
                <a:latin typeface="微软雅黑" panose="020B0503020204020204" pitchFamily="34" charset="-122"/>
                <a:ea typeface="微软雅黑" panose="020B0503020204020204" pitchFamily="34" charset="-122"/>
              </a:rPr>
              <a:t>如</a:t>
            </a:r>
            <a:r>
              <a:rPr lang="en-US" altLang="zh-CN" sz="1400" kern="100" dirty="0">
                <a:latin typeface="微软雅黑" panose="020B0503020204020204" pitchFamily="34" charset="-122"/>
                <a:ea typeface="微软雅黑" panose="020B0503020204020204" pitchFamily="34" charset="-122"/>
              </a:rPr>
              <a:t>StyleGAN2</a:t>
            </a:r>
            <a:r>
              <a:rPr lang="zh-CN" altLang="en-US" sz="1400" kern="100" dirty="0">
                <a:latin typeface="微软雅黑" panose="020B0503020204020204" pitchFamily="34" charset="-122"/>
                <a:ea typeface="微软雅黑" panose="020B0503020204020204" pitchFamily="34" charset="-122"/>
              </a:rPr>
              <a:t>等</a:t>
            </a:r>
            <a:r>
              <a:rPr lang="en-US" altLang="zh-CN" sz="1400" kern="100" dirty="0">
                <a:latin typeface="微软雅黑" panose="020B0503020204020204" pitchFamily="34" charset="-122"/>
                <a:ea typeface="微软雅黑" panose="020B0503020204020204" pitchFamily="34" charset="-122"/>
              </a:rPr>
              <a:t>GANs</a:t>
            </a:r>
            <a:r>
              <a:rPr lang="zh-CN" altLang="zh-CN" sz="1400" b="0" kern="100" dirty="0">
                <a:effectLst/>
                <a:latin typeface="微软雅黑" panose="020B0503020204020204" pitchFamily="34" charset="-122"/>
                <a:ea typeface="微软雅黑" panose="020B0503020204020204" pitchFamily="34" charset="-122"/>
              </a:rPr>
              <a:t>，其</a:t>
            </a:r>
            <a:r>
              <a:rPr lang="zh-CN" altLang="zh-CN" sz="1400" b="1" kern="100" dirty="0">
                <a:effectLst/>
                <a:latin typeface="微软雅黑" panose="020B0503020204020204" pitchFamily="34" charset="-122"/>
                <a:ea typeface="微软雅黑" panose="020B0503020204020204" pitchFamily="34" charset="-122"/>
              </a:rPr>
              <a:t>高计算成本阻碍了其在边缘设备上的有效部署。</a:t>
            </a:r>
            <a:endParaRPr lang="en-US" altLang="zh-CN" sz="1400" b="1" kern="100" dirty="0">
              <a:effectLst/>
              <a:latin typeface="微软雅黑" panose="020B0503020204020204" pitchFamily="34" charset="-122"/>
              <a:ea typeface="微软雅黑" panose="020B0503020204020204" pitchFamily="34" charset="-122"/>
            </a:endParaRPr>
          </a:p>
          <a:p>
            <a:endParaRPr lang="en-US" altLang="zh-CN" sz="1400" kern="100" dirty="0">
              <a:latin typeface="微软雅黑" panose="020B0503020204020204" pitchFamily="34" charset="-122"/>
              <a:ea typeface="微软雅黑" panose="020B0503020204020204" pitchFamily="34" charset="-122"/>
            </a:endParaRPr>
          </a:p>
          <a:p>
            <a:r>
              <a:rPr lang="zh-CN" altLang="zh-CN" sz="1400" b="0" kern="100" dirty="0">
                <a:effectLst/>
                <a:latin typeface="微软雅黑" panose="020B0503020204020204" pitchFamily="34" charset="-122"/>
                <a:ea typeface="微软雅黑" panose="020B0503020204020204" pitchFamily="34" charset="-122"/>
              </a:rPr>
              <a:t>直接应用通用压缩方法在</a:t>
            </a:r>
            <a:r>
              <a:rPr lang="en-US" altLang="zh-CN" sz="1400" b="0" kern="100" dirty="0">
                <a:effectLst/>
                <a:latin typeface="微软雅黑" panose="020B0503020204020204" pitchFamily="34" charset="-122"/>
                <a:ea typeface="微软雅黑" panose="020B0503020204020204" pitchFamily="34" charset="-122"/>
              </a:rPr>
              <a:t>GAN</a:t>
            </a:r>
            <a:r>
              <a:rPr lang="zh-CN" altLang="zh-CN" sz="1400" b="0" kern="100" dirty="0">
                <a:effectLst/>
                <a:latin typeface="微软雅黑" panose="020B0503020204020204" pitchFamily="34" charset="-122"/>
                <a:ea typeface="微软雅黑" panose="020B0503020204020204" pitchFamily="34" charset="-122"/>
              </a:rPr>
              <a:t>上产生的结果很差，</a:t>
            </a:r>
            <a:r>
              <a:rPr lang="zh-CN" altLang="en-US" sz="1400" b="0" kern="100" dirty="0">
                <a:effectLst/>
                <a:latin typeface="微软雅黑" panose="020B0503020204020204" pitchFamily="34" charset="-122"/>
                <a:ea typeface="微软雅黑" panose="020B0503020204020204" pitchFamily="34" charset="-122"/>
              </a:rPr>
              <a:t>后来的</a:t>
            </a:r>
            <a:r>
              <a:rPr lang="zh-CN" altLang="zh-CN" sz="1400" kern="100" dirty="0">
                <a:latin typeface="微软雅黑" panose="020B0503020204020204" pitchFamily="34" charset="-122"/>
                <a:ea typeface="微软雅黑" panose="020B0503020204020204" pitchFamily="34" charset="-122"/>
              </a:rPr>
              <a:t>工作例如</a:t>
            </a:r>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pix2pix</a:t>
            </a:r>
            <a:r>
              <a:rPr lang="zh-CN" altLang="zh-CN" sz="1400" kern="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400" kern="100" dirty="0" err="1">
                <a:latin typeface="Times New Roman" panose="02020603050405020304" pitchFamily="18" charset="0"/>
                <a:ea typeface="微软雅黑" panose="020B0503020204020204" pitchFamily="34" charset="-122"/>
                <a:cs typeface="Times New Roman" panose="02020603050405020304" pitchFamily="18" charset="0"/>
              </a:rPr>
              <a:t>CycleGAN</a:t>
            </a:r>
            <a:r>
              <a:rPr lang="zh-CN" altLang="zh-CN" sz="1400" b="0" kern="100" dirty="0">
                <a:effectLst/>
                <a:latin typeface="微软雅黑" panose="020B0503020204020204" pitchFamily="34" charset="-122"/>
                <a:ea typeface="微软雅黑" panose="020B0503020204020204" pitchFamily="34" charset="-122"/>
              </a:rPr>
              <a:t>主要是加速条件</a:t>
            </a:r>
            <a:r>
              <a:rPr lang="en-US" altLang="zh-CN" sz="1400" b="0" kern="100" dirty="0">
                <a:effectLst/>
                <a:latin typeface="微软雅黑" panose="020B0503020204020204" pitchFamily="34" charset="-122"/>
                <a:ea typeface="微软雅黑" panose="020B0503020204020204" pitchFamily="34" charset="-122"/>
              </a:rPr>
              <a:t>GAN</a:t>
            </a:r>
            <a:r>
              <a:rPr lang="zh-CN" altLang="en-US" sz="1400" kern="100" dirty="0">
                <a:latin typeface="微软雅黑" panose="020B0503020204020204" pitchFamily="34" charset="-122"/>
                <a:ea typeface="微软雅黑" panose="020B0503020204020204" pitchFamily="34" charset="-122"/>
              </a:rPr>
              <a:t>。</a:t>
            </a:r>
            <a:r>
              <a:rPr lang="zh-CN" altLang="zh-CN" sz="1400" b="0" kern="100" dirty="0">
                <a:effectLst/>
                <a:latin typeface="微软雅黑" panose="020B0503020204020204" pitchFamily="34" charset="-122"/>
                <a:ea typeface="微软雅黑" panose="020B0503020204020204" pitchFamily="34" charset="-122"/>
              </a:rPr>
              <a:t>但</a:t>
            </a:r>
            <a:r>
              <a:rPr lang="zh-CN" altLang="zh-CN" sz="1400" b="1" kern="100" dirty="0">
                <a:effectLst/>
                <a:latin typeface="微软雅黑" panose="020B0503020204020204" pitchFamily="34" charset="-122"/>
                <a:ea typeface="微软雅黑" panose="020B0503020204020204" pitchFamily="34" charset="-122"/>
              </a:rPr>
              <a:t>用于条件</a:t>
            </a:r>
            <a:r>
              <a:rPr lang="en-US" altLang="zh-CN" sz="1400" b="1" kern="100" dirty="0">
                <a:effectLst/>
                <a:latin typeface="微软雅黑" panose="020B0503020204020204" pitchFamily="34" charset="-122"/>
                <a:ea typeface="微软雅黑" panose="020B0503020204020204" pitchFamily="34" charset="-122"/>
              </a:rPr>
              <a:t>GAN</a:t>
            </a:r>
            <a:r>
              <a:rPr lang="zh-CN" altLang="zh-CN" sz="1400" b="1" kern="100" dirty="0">
                <a:effectLst/>
                <a:latin typeface="微软雅黑" panose="020B0503020204020204" pitchFamily="34" charset="-122"/>
                <a:ea typeface="微软雅黑" panose="020B0503020204020204" pitchFamily="34" charset="-122"/>
              </a:rPr>
              <a:t>压缩的</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GAN-Slimming</a:t>
            </a:r>
            <a:r>
              <a:rPr lang="en-US" altLang="zh-CN" sz="1400" b="1" kern="100" dirty="0">
                <a:effectLst/>
                <a:latin typeface="微软雅黑" panose="020B0503020204020204" pitchFamily="34" charset="-122"/>
                <a:ea typeface="微软雅黑" panose="020B0503020204020204" pitchFamily="34" charset="-122"/>
              </a:rPr>
              <a:t> </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(GS)</a:t>
            </a:r>
            <a:r>
              <a:rPr lang="zh-CN" altLang="zh-CN" sz="1400" b="1" kern="100" dirty="0">
                <a:effectLst/>
                <a:latin typeface="微软雅黑" panose="020B0503020204020204" pitchFamily="34" charset="-122"/>
                <a:ea typeface="微软雅黑" panose="020B0503020204020204" pitchFamily="34" charset="-122"/>
              </a:rPr>
              <a:t>方法在无条件</a:t>
            </a:r>
            <a:r>
              <a:rPr lang="en-US" altLang="zh-CN" sz="1400" b="1" kern="100" dirty="0">
                <a:effectLst/>
                <a:latin typeface="微软雅黑" panose="020B0503020204020204" pitchFamily="34" charset="-122"/>
                <a:ea typeface="微软雅黑" panose="020B0503020204020204" pitchFamily="34" charset="-122"/>
              </a:rPr>
              <a:t>GAN</a:t>
            </a:r>
            <a:r>
              <a:rPr lang="zh-CN" altLang="zh-CN" sz="1400" b="1" kern="100" dirty="0">
                <a:effectLst/>
                <a:latin typeface="微软雅黑" panose="020B0503020204020204" pitchFamily="34" charset="-122"/>
                <a:ea typeface="微软雅黑" panose="020B0503020204020204" pitchFamily="34" charset="-122"/>
              </a:rPr>
              <a:t>上是次优的，</a:t>
            </a:r>
            <a:r>
              <a:rPr lang="zh-CN" altLang="zh-CN" sz="1400" b="0" kern="100" dirty="0">
                <a:effectLst/>
                <a:latin typeface="微软雅黑" panose="020B0503020204020204" pitchFamily="34" charset="-122"/>
                <a:ea typeface="微软雅黑" panose="020B0503020204020204" pitchFamily="34" charset="-122"/>
              </a:rPr>
              <a:t>压缩最先进的无条件</a:t>
            </a:r>
            <a:r>
              <a:rPr lang="en-US" altLang="zh-CN" sz="1400" b="0" kern="100" dirty="0">
                <a:effectLst/>
                <a:latin typeface="微软雅黑" panose="020B0503020204020204" pitchFamily="34" charset="-122"/>
                <a:ea typeface="微软雅黑" panose="020B0503020204020204" pitchFamily="34" charset="-122"/>
              </a:rPr>
              <a:t>GAN</a:t>
            </a:r>
            <a:r>
              <a:rPr lang="zh-CN" altLang="zh-CN" sz="1400" b="0" kern="100" dirty="0">
                <a:effectLst/>
                <a:latin typeface="微软雅黑" panose="020B0503020204020204" pitchFamily="34" charset="-122"/>
                <a:ea typeface="微软雅黑" panose="020B0503020204020204" pitchFamily="34" charset="-122"/>
              </a:rPr>
              <a:t>很少被探索，而且更具挑战性。</a:t>
            </a:r>
            <a:endParaRPr lang="zh-CN" altLang="zh-CN" sz="1400" b="1" kern="100" dirty="0">
              <a:effectLst/>
              <a:latin typeface="微软雅黑" panose="020B0503020204020204" pitchFamily="34" charset="-122"/>
              <a:ea typeface="微软雅黑" panose="020B0503020204020204" pitchFamily="34" charset="-122"/>
            </a:endParaRPr>
          </a:p>
          <a:p>
            <a:endParaRPr lang="en-US" altLang="zh-CN" sz="1400" b="0" kern="100" dirty="0">
              <a:effectLst/>
              <a:latin typeface="Times New Roman" panose="02020603050405020304" pitchFamily="18" charset="0"/>
              <a:ea typeface="微软雅黑" panose="020B0503020204020204" pitchFamily="34" charset="-122"/>
            </a:endParaRPr>
          </a:p>
          <a:p>
            <a:endParaRPr lang="zh-CN" altLang="zh-CN" sz="1400" b="1" kern="100" dirty="0">
              <a:effectLst/>
              <a:latin typeface="Times New Roman" panose="02020603050405020304" pitchFamily="18" charset="0"/>
              <a:ea typeface="微软雅黑" panose="020B0503020204020204" pitchFamily="34" charset="-122"/>
            </a:endParaRPr>
          </a:p>
          <a:p>
            <a:endParaRPr lang="zh-CN" altLang="en-US" dirty="0">
              <a:latin typeface="Times New Roman" panose="02020603050405020304" pitchFamily="18" charset="0"/>
              <a:ea typeface="微软雅黑" panose="020B0503020204020204" pitchFamily="34" charset="-122"/>
            </a:endParaRPr>
          </a:p>
        </p:txBody>
      </p:sp>
      <p:sp>
        <p:nvSpPr>
          <p:cNvPr id="18" name="文本框 17">
            <a:extLst>
              <a:ext uri="{FF2B5EF4-FFF2-40B4-BE49-F238E27FC236}">
                <a16:creationId xmlns:a16="http://schemas.microsoft.com/office/drawing/2014/main" id="{4AABBCFC-E890-4498-8A70-AA42B988B16A}"/>
              </a:ext>
            </a:extLst>
          </p:cNvPr>
          <p:cNvSpPr txBox="1"/>
          <p:nvPr/>
        </p:nvSpPr>
        <p:spPr>
          <a:xfrm>
            <a:off x="80389" y="4262632"/>
            <a:ext cx="6205264" cy="3508653"/>
          </a:xfrm>
          <a:prstGeom prst="rect">
            <a:avLst/>
          </a:prstGeom>
          <a:noFill/>
        </p:spPr>
        <p:txBody>
          <a:bodyPr wrap="square" rtlCol="0">
            <a:spAutoFit/>
          </a:bodyPr>
          <a:lstStyle/>
          <a:p>
            <a:r>
              <a:rPr lang="zh-CN" altLang="en-US" sz="1400" kern="100" dirty="0">
                <a:latin typeface="微软雅黑" panose="020B0503020204020204" pitchFamily="34" charset="-122"/>
                <a:ea typeface="微软雅黑" panose="020B0503020204020204" pitchFamily="34" charset="-122"/>
              </a:rPr>
              <a:t>（</a:t>
            </a:r>
            <a:r>
              <a:rPr lang="en-US" altLang="zh-CN" sz="1400" kern="100" dirty="0">
                <a:latin typeface="微软雅黑" panose="020B0503020204020204" pitchFamily="34" charset="-122"/>
                <a:ea typeface="微软雅黑" panose="020B0503020204020204" pitchFamily="34" charset="-122"/>
              </a:rPr>
              <a:t>1</a:t>
            </a:r>
            <a:r>
              <a:rPr lang="zh-CN" altLang="en-US" sz="1400" kern="100" dirty="0">
                <a:latin typeface="微软雅黑" panose="020B0503020204020204" pitchFamily="34" charset="-122"/>
                <a:ea typeface="微软雅黑" panose="020B0503020204020204" pitchFamily="34" charset="-122"/>
              </a:rPr>
              <a:t>）</a:t>
            </a:r>
            <a:r>
              <a:rPr lang="zh-CN" altLang="en-US" sz="1400" b="0" kern="100" dirty="0">
                <a:effectLst/>
                <a:latin typeface="微软雅黑" panose="020B0503020204020204" pitchFamily="34" charset="-122"/>
                <a:ea typeface="微软雅黑" panose="020B0503020204020204" pitchFamily="34" charset="-122"/>
              </a:rPr>
              <a:t>提出</a:t>
            </a:r>
            <a:r>
              <a:rPr lang="zh-CN" altLang="zh-CN" sz="1400" b="0" kern="100" dirty="0">
                <a:effectLst/>
                <a:latin typeface="微软雅黑" panose="020B0503020204020204" pitchFamily="34" charset="-122"/>
                <a:ea typeface="微软雅黑" panose="020B0503020204020204" pitchFamily="34" charset="-122"/>
              </a:rPr>
              <a:t>一种</a:t>
            </a:r>
            <a:r>
              <a:rPr lang="zh-CN" altLang="zh-CN" sz="1400" b="1" kern="100" dirty="0">
                <a:effectLst/>
                <a:latin typeface="微软雅黑" panose="020B0503020204020204" pitchFamily="34" charset="-122"/>
                <a:ea typeface="微软雅黑" panose="020B0503020204020204" pitchFamily="34" charset="-122"/>
              </a:rPr>
              <a:t>新的通道剪枝和知识蒸馏框架，用于</a:t>
            </a:r>
            <a:r>
              <a:rPr lang="zh-CN" altLang="en-US" sz="1400" b="1" kern="100" dirty="0">
                <a:effectLst/>
                <a:latin typeface="微软雅黑" panose="020B0503020204020204" pitchFamily="34" charset="-122"/>
                <a:ea typeface="微软雅黑" panose="020B0503020204020204" pitchFamily="34" charset="-122"/>
              </a:rPr>
              <a:t>无</a:t>
            </a:r>
            <a:r>
              <a:rPr lang="zh-CN" altLang="zh-CN" sz="1400" b="1" kern="100" dirty="0">
                <a:effectLst/>
                <a:latin typeface="微软雅黑" panose="020B0503020204020204" pitchFamily="34" charset="-122"/>
                <a:ea typeface="微软雅黑" panose="020B0503020204020204" pitchFamily="34" charset="-122"/>
              </a:rPr>
              <a:t>条件</a:t>
            </a:r>
            <a:r>
              <a:rPr lang="en-US" altLang="zh-CN" sz="1400" b="1" kern="100" dirty="0" err="1">
                <a:effectLst/>
                <a:latin typeface="微软雅黑" panose="020B0503020204020204" pitchFamily="34" charset="-122"/>
                <a:ea typeface="微软雅黑" panose="020B0503020204020204" pitchFamily="34" charset="-122"/>
              </a:rPr>
              <a:t>gan</a:t>
            </a:r>
            <a:r>
              <a:rPr lang="zh-CN" altLang="en-US" sz="1400" b="1" kern="100" dirty="0">
                <a:effectLst/>
                <a:latin typeface="微软雅黑" panose="020B0503020204020204" pitchFamily="34" charset="-122"/>
                <a:ea typeface="微软雅黑" panose="020B0503020204020204" pitchFamily="34" charset="-122"/>
              </a:rPr>
              <a:t>的</a:t>
            </a:r>
            <a:r>
              <a:rPr lang="zh-CN" altLang="zh-CN" sz="1400" b="1" kern="100" dirty="0">
                <a:effectLst/>
                <a:latin typeface="微软雅黑" panose="020B0503020204020204" pitchFamily="34" charset="-122"/>
                <a:ea typeface="微软雅黑" panose="020B0503020204020204" pitchFamily="34" charset="-122"/>
              </a:rPr>
              <a:t>压缩</a:t>
            </a:r>
            <a:r>
              <a:rPr lang="zh-CN" altLang="zh-CN" sz="1400" b="0" kern="100" dirty="0">
                <a:effectLst/>
                <a:latin typeface="微软雅黑" panose="020B0503020204020204" pitchFamily="34" charset="-122"/>
                <a:ea typeface="微软雅黑" panose="020B0503020204020204" pitchFamily="34" charset="-122"/>
              </a:rPr>
              <a:t>，在定量上明显优于以往的方法。</a:t>
            </a:r>
            <a:endParaRPr lang="en-US" altLang="zh-CN" sz="1400" b="0" kern="100" dirty="0">
              <a:effectLst/>
              <a:latin typeface="微软雅黑" panose="020B0503020204020204" pitchFamily="34" charset="-122"/>
              <a:ea typeface="微软雅黑" panose="020B0503020204020204" pitchFamily="34" charset="-122"/>
            </a:endParaRPr>
          </a:p>
          <a:p>
            <a:endParaRPr lang="en-US" altLang="zh-CN" sz="1400" b="0" kern="100" dirty="0">
              <a:effectLst/>
              <a:latin typeface="微软雅黑" panose="020B0503020204020204" pitchFamily="34" charset="-122"/>
              <a:ea typeface="微软雅黑" panose="020B0503020204020204" pitchFamily="34" charset="-122"/>
            </a:endParaRPr>
          </a:p>
          <a:p>
            <a:r>
              <a:rPr lang="zh-CN" altLang="en-US" sz="1400" kern="100" dirty="0">
                <a:latin typeface="微软雅黑" panose="020B0503020204020204" pitchFamily="34" charset="-122"/>
                <a:ea typeface="微软雅黑" panose="020B0503020204020204" pitchFamily="34" charset="-122"/>
              </a:rPr>
              <a:t>（</a:t>
            </a:r>
            <a:r>
              <a:rPr lang="en-US" altLang="zh-CN" sz="1400" kern="100" dirty="0">
                <a:latin typeface="微软雅黑" panose="020B0503020204020204" pitchFamily="34" charset="-122"/>
                <a:ea typeface="微软雅黑" panose="020B0503020204020204" pitchFamily="34" charset="-122"/>
              </a:rPr>
              <a:t>2</a:t>
            </a:r>
            <a:r>
              <a:rPr lang="zh-CN" altLang="en-US" sz="1400" kern="100" dirty="0">
                <a:latin typeface="微软雅黑" panose="020B0503020204020204" pitchFamily="34" charset="-122"/>
                <a:ea typeface="微软雅黑" panose="020B0503020204020204" pitchFamily="34" charset="-122"/>
              </a:rPr>
              <a:t>）</a:t>
            </a:r>
            <a:r>
              <a:rPr lang="zh-CN" altLang="zh-CN" sz="1400" b="0" kern="100" dirty="0">
                <a:effectLst/>
                <a:latin typeface="微软雅黑" panose="020B0503020204020204" pitchFamily="34" charset="-122"/>
                <a:ea typeface="微软雅黑" panose="020B0503020204020204" pitchFamily="34" charset="-122"/>
              </a:rPr>
              <a:t>提出了一种</a:t>
            </a:r>
            <a:r>
              <a:rPr lang="zh-CN" altLang="zh-CN" sz="1400" b="1" kern="100" dirty="0">
                <a:effectLst/>
                <a:latin typeface="微软雅黑" panose="020B0503020204020204" pitchFamily="34" charset="-122"/>
                <a:ea typeface="微软雅黑" panose="020B0503020204020204" pitchFamily="34" charset="-122"/>
              </a:rPr>
              <a:t>新的内容感知压缩范式</a:t>
            </a:r>
            <a:r>
              <a:rPr lang="zh-CN" altLang="zh-CN" sz="1400" b="0" kern="100" dirty="0">
                <a:effectLst/>
                <a:latin typeface="微软雅黑" panose="020B0503020204020204" pitchFamily="34" charset="-122"/>
                <a:ea typeface="微软雅黑" panose="020B0503020204020204" pitchFamily="34" charset="-122"/>
              </a:rPr>
              <a:t>，利用生成的内容来指导剪枝和蒸馏过程</a:t>
            </a:r>
            <a:r>
              <a:rPr lang="zh-CN" altLang="en-US" sz="1400" b="0" kern="100" dirty="0">
                <a:effectLst/>
                <a:latin typeface="微软雅黑" panose="020B0503020204020204" pitchFamily="34" charset="-122"/>
                <a:ea typeface="微软雅黑" panose="020B0503020204020204" pitchFamily="34" charset="-122"/>
              </a:rPr>
              <a:t>。</a:t>
            </a:r>
            <a:r>
              <a:rPr lang="zh-CN" altLang="zh-CN" sz="1400" b="0" kern="100" dirty="0">
                <a:effectLst/>
                <a:latin typeface="微软雅黑" panose="020B0503020204020204" pitchFamily="34" charset="-122"/>
                <a:ea typeface="微软雅黑" panose="020B0503020204020204" pitchFamily="34" charset="-122"/>
              </a:rPr>
              <a:t>该方案进一步提高了压缩版生成器的视觉质量和数值统计结果。</a:t>
            </a:r>
            <a:endParaRPr lang="en-US" altLang="zh-CN" sz="1400" b="0" kern="100" dirty="0">
              <a:effectLst/>
              <a:latin typeface="微软雅黑" panose="020B0503020204020204" pitchFamily="34" charset="-122"/>
              <a:ea typeface="微软雅黑" panose="020B0503020204020204" pitchFamily="34" charset="-122"/>
            </a:endParaRPr>
          </a:p>
          <a:p>
            <a:endParaRPr lang="en-US" altLang="zh-CN" sz="1400" b="0" kern="100" dirty="0">
              <a:effectLst/>
              <a:latin typeface="微软雅黑" panose="020B0503020204020204" pitchFamily="34" charset="-122"/>
              <a:ea typeface="微软雅黑" panose="020B0503020204020204" pitchFamily="34" charset="-122"/>
            </a:endParaRPr>
          </a:p>
          <a:p>
            <a:r>
              <a:rPr lang="zh-CN" altLang="en-US" sz="1400" kern="100" dirty="0">
                <a:latin typeface="微软雅黑" panose="020B0503020204020204" pitchFamily="34" charset="-122"/>
                <a:ea typeface="微软雅黑" panose="020B0503020204020204" pitchFamily="34" charset="-122"/>
              </a:rPr>
              <a:t>（</a:t>
            </a:r>
            <a:r>
              <a:rPr lang="en-US" altLang="zh-CN" sz="1400" kern="100" dirty="0">
                <a:latin typeface="微软雅黑" panose="020B0503020204020204" pitchFamily="34" charset="-122"/>
                <a:ea typeface="微软雅黑" panose="020B0503020204020204" pitchFamily="34" charset="-122"/>
              </a:rPr>
              <a:t>3</a:t>
            </a:r>
            <a:r>
              <a:rPr lang="zh-CN" altLang="en-US" sz="1400" kern="100" dirty="0">
                <a:latin typeface="微软雅黑" panose="020B0503020204020204" pitchFamily="34" charset="-122"/>
                <a:ea typeface="微软雅黑" panose="020B0503020204020204" pitchFamily="34" charset="-122"/>
              </a:rPr>
              <a:t>）</a:t>
            </a:r>
            <a:r>
              <a:rPr lang="zh-CN" altLang="zh-CN" sz="1400" b="0" kern="100" dirty="0">
                <a:effectLst/>
                <a:latin typeface="微软雅黑" panose="020B0503020204020204" pitchFamily="34" charset="-122"/>
                <a:ea typeface="微软雅黑" panose="020B0503020204020204" pitchFamily="34" charset="-122"/>
              </a:rPr>
              <a:t>与目前最先进的</a:t>
            </a:r>
            <a:r>
              <a:rPr lang="en-US" altLang="zh-CN" sz="1400" b="0" kern="100" dirty="0">
                <a:effectLst/>
                <a:latin typeface="微软雅黑" panose="020B0503020204020204" pitchFamily="34" charset="-122"/>
                <a:ea typeface="微软雅黑" panose="020B0503020204020204" pitchFamily="34" charset="-122"/>
              </a:rPr>
              <a:t>GAN</a:t>
            </a:r>
            <a:r>
              <a:rPr lang="zh-CN" altLang="zh-CN" sz="1400" b="0" kern="100" dirty="0">
                <a:effectLst/>
                <a:latin typeface="微软雅黑" panose="020B0503020204020204" pitchFamily="34" charset="-122"/>
                <a:ea typeface="微软雅黑" panose="020B0503020204020204" pitchFamily="34" charset="-122"/>
              </a:rPr>
              <a:t>压缩方法</a:t>
            </a:r>
            <a:r>
              <a:rPr lang="en-US" altLang="zh-CN" sz="1400" b="1" kern="100" dirty="0">
                <a:effectLst/>
                <a:latin typeface="微软雅黑" panose="020B0503020204020204" pitchFamily="34" charset="-122"/>
                <a:ea typeface="微软雅黑" panose="020B0503020204020204" pitchFamily="34" charset="-122"/>
              </a:rPr>
              <a:t>GAN slimming</a:t>
            </a:r>
            <a:r>
              <a:rPr lang="zh-CN" altLang="zh-CN" sz="1400" b="1" kern="100" dirty="0">
                <a:effectLst/>
                <a:latin typeface="微软雅黑" panose="020B0503020204020204" pitchFamily="34" charset="-122"/>
                <a:ea typeface="微软雅黑" panose="020B0503020204020204" pitchFamily="34" charset="-122"/>
              </a:rPr>
              <a:t>相比</a:t>
            </a:r>
            <a:r>
              <a:rPr lang="zh-CN" altLang="zh-CN" sz="1400" b="0" kern="100" dirty="0">
                <a:effectLst/>
                <a:latin typeface="微软雅黑" panose="020B0503020204020204" pitchFamily="34" charset="-122"/>
                <a:ea typeface="微软雅黑" panose="020B0503020204020204" pitchFamily="34" charset="-122"/>
              </a:rPr>
              <a:t>，我们的方法在</a:t>
            </a:r>
            <a:r>
              <a:rPr lang="en-US" altLang="zh-CN" sz="1400" b="0" kern="100" dirty="0">
                <a:effectLst/>
                <a:latin typeface="微软雅黑" panose="020B0503020204020204" pitchFamily="34" charset="-122"/>
                <a:ea typeface="微软雅黑" panose="020B0503020204020204" pitchFamily="34" charset="-122"/>
              </a:rPr>
              <a:t>SN-GAN</a:t>
            </a:r>
            <a:r>
              <a:rPr lang="zh-CN" altLang="zh-CN" sz="1400" b="0" kern="100" dirty="0">
                <a:effectLst/>
                <a:latin typeface="微软雅黑" panose="020B0503020204020204" pitchFamily="34" charset="-122"/>
                <a:ea typeface="微软雅黑" panose="020B0503020204020204" pitchFamily="34" charset="-122"/>
              </a:rPr>
              <a:t>和</a:t>
            </a:r>
            <a:r>
              <a:rPr lang="en-US" altLang="zh-CN" sz="1400" b="0" kern="100" dirty="0">
                <a:effectLst/>
                <a:latin typeface="微软雅黑" panose="020B0503020204020204" pitchFamily="34" charset="-122"/>
                <a:ea typeface="微软雅黑" panose="020B0503020204020204" pitchFamily="34" charset="-122"/>
              </a:rPr>
              <a:t>StyleGAN2</a:t>
            </a:r>
            <a:r>
              <a:rPr lang="zh-CN" altLang="zh-CN" sz="1400" b="0" kern="100" dirty="0">
                <a:effectLst/>
                <a:latin typeface="微软雅黑" panose="020B0503020204020204" pitchFamily="34" charset="-122"/>
                <a:ea typeface="微软雅黑" panose="020B0503020204020204" pitchFamily="34" charset="-122"/>
              </a:rPr>
              <a:t>上的</a:t>
            </a:r>
            <a:r>
              <a:rPr lang="zh-CN" altLang="zh-CN" sz="1400" b="1" kern="100" dirty="0">
                <a:effectLst/>
                <a:latin typeface="微软雅黑" panose="020B0503020204020204" pitchFamily="34" charset="-122"/>
                <a:ea typeface="微软雅黑" panose="020B0503020204020204" pitchFamily="34" charset="-122"/>
              </a:rPr>
              <a:t>图像生成、嵌入和编辑方面有重大进步</a:t>
            </a:r>
            <a:r>
              <a:rPr lang="zh-CN" altLang="zh-CN" sz="1400" b="0" kern="100" dirty="0">
                <a:effectLst/>
                <a:latin typeface="微软雅黑" panose="020B0503020204020204" pitchFamily="34" charset="-122"/>
                <a:ea typeface="微软雅黑" panose="020B0503020204020204" pitchFamily="34" charset="-122"/>
              </a:rPr>
              <a:t>。</a:t>
            </a:r>
            <a:endParaRPr lang="en-US" altLang="zh-CN" sz="1400" b="0" kern="100" dirty="0">
              <a:effectLst/>
              <a:latin typeface="微软雅黑" panose="020B0503020204020204" pitchFamily="34" charset="-122"/>
              <a:ea typeface="微软雅黑" panose="020B0503020204020204" pitchFamily="34" charset="-122"/>
            </a:endParaRPr>
          </a:p>
          <a:p>
            <a:endParaRPr lang="en-US" altLang="zh-CN" sz="1400" b="0" kern="100" dirty="0">
              <a:effectLst/>
              <a:latin typeface="微软雅黑" panose="020B0503020204020204" pitchFamily="34" charset="-122"/>
              <a:ea typeface="微软雅黑" panose="020B0503020204020204" pitchFamily="34" charset="-122"/>
            </a:endParaRPr>
          </a:p>
          <a:p>
            <a:r>
              <a:rPr lang="zh-CN" altLang="en-US" sz="1400" b="0" kern="100" dirty="0">
                <a:effectLst/>
                <a:latin typeface="微软雅黑" panose="020B0503020204020204" pitchFamily="34" charset="-122"/>
                <a:ea typeface="微软雅黑" panose="020B0503020204020204" pitchFamily="34" charset="-122"/>
              </a:rPr>
              <a:t>（</a:t>
            </a:r>
            <a:r>
              <a:rPr lang="en-US" altLang="zh-CN" sz="1400" b="0" kern="100" dirty="0">
                <a:effectLst/>
                <a:latin typeface="微软雅黑" panose="020B0503020204020204" pitchFamily="34" charset="-122"/>
                <a:ea typeface="微软雅黑" panose="020B0503020204020204" pitchFamily="34" charset="-122"/>
              </a:rPr>
              <a:t>4</a:t>
            </a:r>
            <a:r>
              <a:rPr lang="zh-CN" altLang="en-US" sz="1400" b="0" kern="100" dirty="0">
                <a:effectLst/>
                <a:latin typeface="微软雅黑" panose="020B0503020204020204" pitchFamily="34" charset="-122"/>
                <a:ea typeface="微软雅黑" panose="020B0503020204020204" pitchFamily="34" charset="-122"/>
              </a:rPr>
              <a:t>）</a:t>
            </a:r>
            <a:r>
              <a:rPr lang="zh-CN" altLang="zh-CN" sz="1400" b="0" kern="100" dirty="0">
                <a:effectLst/>
                <a:latin typeface="微软雅黑" panose="020B0503020204020204" pitchFamily="34" charset="-122"/>
                <a:ea typeface="微软雅黑" panose="020B0503020204020204" pitchFamily="34" charset="-122"/>
              </a:rPr>
              <a:t>与未压缩模型相比，我们发现压缩后的生成器不仅具有更好的资源</a:t>
            </a:r>
            <a:r>
              <a:rPr lang="en-US" altLang="zh-CN" sz="1400" b="0" kern="100" dirty="0">
                <a:effectLst/>
                <a:latin typeface="微软雅黑" panose="020B0503020204020204" pitchFamily="34" charset="-122"/>
                <a:ea typeface="微软雅黑" panose="020B0503020204020204" pitchFamily="34" charset="-122"/>
              </a:rPr>
              <a:t>-</a:t>
            </a:r>
            <a:r>
              <a:rPr lang="zh-CN" altLang="zh-CN" sz="1400" b="0" kern="100" dirty="0">
                <a:effectLst/>
                <a:latin typeface="微软雅黑" panose="020B0503020204020204" pitchFamily="34" charset="-122"/>
                <a:ea typeface="微软雅黑" panose="020B0503020204020204" pitchFamily="34" charset="-122"/>
              </a:rPr>
              <a:t>性能权衡，而且具有更</a:t>
            </a:r>
            <a:r>
              <a:rPr lang="zh-CN" altLang="zh-CN" sz="1400" b="1" kern="100" dirty="0">
                <a:effectLst/>
                <a:latin typeface="微软雅黑" panose="020B0503020204020204" pitchFamily="34" charset="-122"/>
                <a:ea typeface="微软雅黑" panose="020B0503020204020204" pitchFamily="34" charset="-122"/>
              </a:rPr>
              <a:t>平滑的潜在空间流形</a:t>
            </a:r>
            <a:r>
              <a:rPr lang="zh-CN" altLang="zh-CN" sz="1400" b="0" kern="100" dirty="0">
                <a:effectLst/>
                <a:latin typeface="微软雅黑" panose="020B0503020204020204" pitchFamily="34" charset="-122"/>
                <a:ea typeface="微软雅黑" panose="020B0503020204020204" pitchFamily="34" charset="-122"/>
              </a:rPr>
              <a:t>，有利于完成图像编辑任务。</a:t>
            </a:r>
            <a:endParaRPr lang="zh-CN" altLang="zh-CN" sz="1400" b="1" kern="100" dirty="0">
              <a:effectLst/>
              <a:latin typeface="微软雅黑" panose="020B0503020204020204" pitchFamily="34" charset="-122"/>
              <a:ea typeface="微软雅黑" panose="020B0503020204020204" pitchFamily="34" charset="-122"/>
            </a:endParaRPr>
          </a:p>
          <a:p>
            <a:endParaRPr lang="en-US" altLang="zh-CN" sz="1800" b="0" kern="100" dirty="0">
              <a:effectLst/>
              <a:latin typeface="Times New Roman" panose="02020603050405020304" pitchFamily="18" charset="0"/>
              <a:ea typeface="微软雅黑" panose="020B0503020204020204" pitchFamily="34" charset="-122"/>
            </a:endParaRPr>
          </a:p>
          <a:p>
            <a:endParaRPr lang="zh-CN" altLang="zh-CN" sz="1800" b="1" kern="100" dirty="0">
              <a:effectLst/>
              <a:latin typeface="Times New Roman" panose="02020603050405020304" pitchFamily="18" charset="0"/>
              <a:ea typeface="微软雅黑" panose="020B0503020204020204" pitchFamily="34" charset="-122"/>
            </a:endParaRPr>
          </a:p>
          <a:p>
            <a:endParaRPr lang="zh-CN" altLang="zh-CN" sz="1400" b="1" kern="100" dirty="0">
              <a:effectLst/>
              <a:latin typeface="微软雅黑" panose="020B0503020204020204" pitchFamily="34" charset="-122"/>
              <a:ea typeface="微软雅黑" panose="020B0503020204020204" pitchFamily="34" charset="-122"/>
            </a:endParaRPr>
          </a:p>
          <a:p>
            <a:endParaRPr lang="zh-CN" altLang="en-US" dirty="0">
              <a:latin typeface="Times New Roman" panose="02020603050405020304" pitchFamily="18" charset="0"/>
              <a:ea typeface="微软雅黑" panose="020B0503020204020204" pitchFamily="34" charset="-122"/>
            </a:endParaRPr>
          </a:p>
        </p:txBody>
      </p:sp>
      <p:pic>
        <p:nvPicPr>
          <p:cNvPr id="32" name="图片 31">
            <a:extLst>
              <a:ext uri="{FF2B5EF4-FFF2-40B4-BE49-F238E27FC236}">
                <a16:creationId xmlns:a16="http://schemas.microsoft.com/office/drawing/2014/main" id="{528565D1-69F7-403D-888F-54E6DD87EEFA}"/>
              </a:ext>
            </a:extLst>
          </p:cNvPr>
          <p:cNvPicPr/>
          <p:nvPr/>
        </p:nvPicPr>
        <p:blipFill>
          <a:blip r:embed="rId5"/>
          <a:stretch>
            <a:fillRect/>
          </a:stretch>
        </p:blipFill>
        <p:spPr>
          <a:xfrm>
            <a:off x="6218674" y="2851828"/>
            <a:ext cx="3116904" cy="1873376"/>
          </a:xfrm>
          <a:prstGeom prst="rect">
            <a:avLst/>
          </a:prstGeom>
        </p:spPr>
      </p:pic>
      <p:pic>
        <p:nvPicPr>
          <p:cNvPr id="33" name="图片 32">
            <a:extLst>
              <a:ext uri="{FF2B5EF4-FFF2-40B4-BE49-F238E27FC236}">
                <a16:creationId xmlns:a16="http://schemas.microsoft.com/office/drawing/2014/main" id="{DBFFDE94-4F30-48AE-B8A0-451B043F44E3}"/>
              </a:ext>
            </a:extLst>
          </p:cNvPr>
          <p:cNvPicPr/>
          <p:nvPr/>
        </p:nvPicPr>
        <p:blipFill rotWithShape="1">
          <a:blip r:embed="rId6"/>
          <a:srcRect r="189" b="44196"/>
          <a:stretch/>
        </p:blipFill>
        <p:spPr>
          <a:xfrm>
            <a:off x="6440701" y="5136558"/>
            <a:ext cx="3008099" cy="1518981"/>
          </a:xfrm>
          <a:prstGeom prst="rect">
            <a:avLst/>
          </a:prstGeom>
        </p:spPr>
      </p:pic>
      <p:pic>
        <p:nvPicPr>
          <p:cNvPr id="34" name="图片 33">
            <a:extLst>
              <a:ext uri="{FF2B5EF4-FFF2-40B4-BE49-F238E27FC236}">
                <a16:creationId xmlns:a16="http://schemas.microsoft.com/office/drawing/2014/main" id="{210ECC92-60B6-4E96-84FE-9D815D04F4FE}"/>
              </a:ext>
            </a:extLst>
          </p:cNvPr>
          <p:cNvPicPr>
            <a:picLocks noChangeAspect="1"/>
          </p:cNvPicPr>
          <p:nvPr/>
        </p:nvPicPr>
        <p:blipFill rotWithShape="1">
          <a:blip r:embed="rId7"/>
          <a:srcRect r="2927" b="5283"/>
          <a:stretch/>
        </p:blipFill>
        <p:spPr>
          <a:xfrm>
            <a:off x="7495816" y="166004"/>
            <a:ext cx="4438798" cy="1960823"/>
          </a:xfrm>
          <a:prstGeom prst="rect">
            <a:avLst/>
          </a:prstGeom>
        </p:spPr>
      </p:pic>
      <p:sp>
        <p:nvSpPr>
          <p:cNvPr id="35" name="文本框 34">
            <a:extLst>
              <a:ext uri="{FF2B5EF4-FFF2-40B4-BE49-F238E27FC236}">
                <a16:creationId xmlns:a16="http://schemas.microsoft.com/office/drawing/2014/main" id="{7418ACF7-1C47-451E-B85C-A8F5132EB964}"/>
              </a:ext>
            </a:extLst>
          </p:cNvPr>
          <p:cNvSpPr txBox="1"/>
          <p:nvPr/>
        </p:nvSpPr>
        <p:spPr>
          <a:xfrm>
            <a:off x="7072705" y="2358468"/>
            <a:ext cx="952505" cy="307777"/>
          </a:xfrm>
          <a:prstGeom prst="rect">
            <a:avLst/>
          </a:prstGeom>
          <a:noFill/>
        </p:spPr>
        <p:txBody>
          <a:bodyPr wrap="none" rtlCol="0">
            <a:spAutoFit/>
          </a:bodyPr>
          <a:lstStyle/>
          <a:p>
            <a:r>
              <a:rPr lang="zh-CN" altLang="en-US" sz="1400" dirty="0">
                <a:latin typeface="Times New Roman" panose="02020603050405020304" pitchFamily="18" charset="0"/>
              </a:rPr>
              <a:t>通道修剪</a:t>
            </a:r>
            <a:r>
              <a:rPr lang="en-US" altLang="zh-CN" sz="1400" dirty="0">
                <a:latin typeface="Times New Roman" panose="02020603050405020304" pitchFamily="18" charset="0"/>
              </a:rPr>
              <a:t>:</a:t>
            </a:r>
            <a:endParaRPr lang="zh-CN" altLang="en-US" sz="1400" dirty="0">
              <a:latin typeface="Times New Roman" panose="02020603050405020304" pitchFamily="18" charset="0"/>
            </a:endParaRPr>
          </a:p>
        </p:txBody>
      </p:sp>
      <p:sp>
        <p:nvSpPr>
          <p:cNvPr id="36" name="文本框 35">
            <a:extLst>
              <a:ext uri="{FF2B5EF4-FFF2-40B4-BE49-F238E27FC236}">
                <a16:creationId xmlns:a16="http://schemas.microsoft.com/office/drawing/2014/main" id="{C68BFC8F-EC4B-4AA2-AFC6-5DA83C8BD9D5}"/>
              </a:ext>
            </a:extLst>
          </p:cNvPr>
          <p:cNvSpPr txBox="1"/>
          <p:nvPr/>
        </p:nvSpPr>
        <p:spPr>
          <a:xfrm>
            <a:off x="7213219" y="4771786"/>
            <a:ext cx="1082348" cy="307777"/>
          </a:xfrm>
          <a:prstGeom prst="rect">
            <a:avLst/>
          </a:prstGeom>
          <a:noFill/>
        </p:spPr>
        <p:txBody>
          <a:bodyPr wrap="none" rtlCol="0">
            <a:spAutoFit/>
          </a:bodyPr>
          <a:lstStyle/>
          <a:p>
            <a:r>
              <a:rPr lang="zh-CN" altLang="en-US" sz="1400" dirty="0">
                <a:latin typeface="Times New Roman" panose="02020603050405020304" pitchFamily="18" charset="0"/>
              </a:rPr>
              <a:t>知识蒸馏：</a:t>
            </a:r>
          </a:p>
        </p:txBody>
      </p:sp>
      <p:sp>
        <p:nvSpPr>
          <p:cNvPr id="38" name="文本框 37">
            <a:extLst>
              <a:ext uri="{FF2B5EF4-FFF2-40B4-BE49-F238E27FC236}">
                <a16:creationId xmlns:a16="http://schemas.microsoft.com/office/drawing/2014/main" id="{6675941E-DCB1-4C8B-B3B0-89944CC7C346}"/>
              </a:ext>
            </a:extLst>
          </p:cNvPr>
          <p:cNvSpPr txBox="1"/>
          <p:nvPr/>
        </p:nvSpPr>
        <p:spPr>
          <a:xfrm>
            <a:off x="9305980" y="2368064"/>
            <a:ext cx="2792069" cy="523220"/>
          </a:xfrm>
          <a:prstGeom prst="rect">
            <a:avLst/>
          </a:prstGeom>
          <a:noFill/>
        </p:spPr>
        <p:txBody>
          <a:bodyPr wrap="square">
            <a:spAutoFit/>
          </a:bodyPr>
          <a:lstStyle/>
          <a:p>
            <a:r>
              <a:rPr lang="zh-CN" altLang="en-US" sz="1400" b="1" dirty="0">
                <a:latin typeface="Times New Roman" panose="02020603050405020304" pitchFamily="18" charset="0"/>
                <a:ea typeface="宋体" panose="02010600030101010101" pitchFamily="2" charset="-122"/>
              </a:rPr>
              <a:t>开始以</a:t>
            </a:r>
            <a:r>
              <a:rPr lang="en-US" altLang="zh-CN" sz="1400" b="1" dirty="0">
                <a:effectLst/>
                <a:latin typeface="Times New Roman" panose="02020603050405020304" pitchFamily="18" charset="0"/>
                <a:ea typeface="宋体" panose="02010600030101010101" pitchFamily="2" charset="-122"/>
              </a:rPr>
              <a:t>C</a:t>
            </a:r>
            <a:r>
              <a:rPr lang="en-US" altLang="zh-CN" sz="1400" b="1" baseline="-25000" dirty="0">
                <a:effectLst/>
                <a:latin typeface="Times New Roman" panose="02020603050405020304" pitchFamily="18" charset="0"/>
                <a:ea typeface="宋体" panose="02010600030101010101" pitchFamily="2" charset="-122"/>
              </a:rPr>
              <a:t>i</a:t>
            </a:r>
            <a:r>
              <a:rPr lang="zh-CN" altLang="zh-CN" sz="1400" b="1" dirty="0">
                <a:effectLst/>
                <a:latin typeface="Times New Roman" panose="02020603050405020304" pitchFamily="18" charset="0"/>
                <a:ea typeface="宋体" panose="02010600030101010101" pitchFamily="2" charset="-122"/>
                <a:cs typeface="Times New Roman" panose="02020603050405020304" pitchFamily="18" charset="0"/>
              </a:rPr>
              <a:t>传出权重的</a:t>
            </a:r>
            <a:r>
              <a:rPr lang="en-US" altLang="zh-CN" sz="1400" b="1" dirty="0">
                <a:effectLst/>
                <a:latin typeface="Times New Roman" panose="02020603050405020304" pitchFamily="18" charset="0"/>
                <a:ea typeface="宋体" panose="02010600030101010101" pitchFamily="2" charset="-122"/>
              </a:rPr>
              <a:t>L1</a:t>
            </a:r>
            <a:r>
              <a:rPr lang="zh-CN" altLang="zh-CN" sz="1400" b="1" dirty="0">
                <a:effectLst/>
                <a:latin typeface="Times New Roman" panose="02020603050405020304" pitchFamily="18" charset="0"/>
                <a:ea typeface="宋体" panose="02010600030101010101" pitchFamily="2" charset="-122"/>
                <a:cs typeface="Times New Roman" panose="02020603050405020304" pitchFamily="18" charset="0"/>
              </a:rPr>
              <a:t>正则化值</a:t>
            </a:r>
            <a:r>
              <a:rPr lang="zh-CN" altLang="en-US" sz="1400" b="1" dirty="0">
                <a:effectLst/>
                <a:latin typeface="Times New Roman" panose="02020603050405020304" pitchFamily="18" charset="0"/>
                <a:ea typeface="宋体" panose="02010600030101010101" pitchFamily="2" charset="-122"/>
                <a:cs typeface="Times New Roman" panose="02020603050405020304" pitchFamily="18" charset="0"/>
              </a:rPr>
              <a:t>作为</a:t>
            </a:r>
            <a:r>
              <a:rPr lang="zh-CN" altLang="zh-CN" sz="1400" b="1" dirty="0">
                <a:effectLst/>
                <a:latin typeface="Times New Roman" panose="02020603050405020304" pitchFamily="18" charset="0"/>
                <a:ea typeface="宋体" panose="02010600030101010101" pitchFamily="2" charset="-122"/>
                <a:cs typeface="Times New Roman" panose="02020603050405020304" pitchFamily="18" charset="0"/>
              </a:rPr>
              <a:t>显著指标</a:t>
            </a:r>
            <a:r>
              <a:rPr lang="en-US" altLang="zh-CN" sz="1400" b="1"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400" dirty="0">
              <a:latin typeface="Times New Roman" panose="02020603050405020304" pitchFamily="18" charset="0"/>
            </a:endParaRPr>
          </a:p>
        </p:txBody>
      </p:sp>
      <p:pic>
        <p:nvPicPr>
          <p:cNvPr id="40" name="图片 39">
            <a:extLst>
              <a:ext uri="{FF2B5EF4-FFF2-40B4-BE49-F238E27FC236}">
                <a16:creationId xmlns:a16="http://schemas.microsoft.com/office/drawing/2014/main" id="{83F8C5ED-CD91-462A-AF72-E4F233854FCC}"/>
              </a:ext>
            </a:extLst>
          </p:cNvPr>
          <p:cNvPicPr>
            <a:picLocks noChangeAspect="1"/>
          </p:cNvPicPr>
          <p:nvPr/>
        </p:nvPicPr>
        <p:blipFill rotWithShape="1">
          <a:blip r:embed="rId8"/>
          <a:srcRect b="10397"/>
          <a:stretch/>
        </p:blipFill>
        <p:spPr>
          <a:xfrm>
            <a:off x="9222197" y="3076866"/>
            <a:ext cx="2787814" cy="1352061"/>
          </a:xfrm>
          <a:prstGeom prst="rect">
            <a:avLst/>
          </a:prstGeom>
        </p:spPr>
      </p:pic>
      <p:pic>
        <p:nvPicPr>
          <p:cNvPr id="44" name="图片 43">
            <a:extLst>
              <a:ext uri="{FF2B5EF4-FFF2-40B4-BE49-F238E27FC236}">
                <a16:creationId xmlns:a16="http://schemas.microsoft.com/office/drawing/2014/main" id="{5E9E161E-DF20-4324-B9AC-7A93A02FCEB8}"/>
              </a:ext>
            </a:extLst>
          </p:cNvPr>
          <p:cNvPicPr>
            <a:picLocks noChangeAspect="1"/>
          </p:cNvPicPr>
          <p:nvPr/>
        </p:nvPicPr>
        <p:blipFill>
          <a:blip r:embed="rId9"/>
          <a:stretch>
            <a:fillRect/>
          </a:stretch>
        </p:blipFill>
        <p:spPr>
          <a:xfrm>
            <a:off x="9351374" y="4656766"/>
            <a:ext cx="2840626" cy="1771468"/>
          </a:xfrm>
          <a:prstGeom prst="rect">
            <a:avLst/>
          </a:prstGeom>
        </p:spPr>
      </p:pic>
      <p:sp>
        <p:nvSpPr>
          <p:cNvPr id="45" name="灯片编号占位符 44">
            <a:extLst>
              <a:ext uri="{FF2B5EF4-FFF2-40B4-BE49-F238E27FC236}">
                <a16:creationId xmlns:a16="http://schemas.microsoft.com/office/drawing/2014/main" id="{438BA2D9-EDA0-46B0-9D9A-2988E726B82A}"/>
              </a:ext>
            </a:extLst>
          </p:cNvPr>
          <p:cNvSpPr>
            <a:spLocks noGrp="1"/>
          </p:cNvSpPr>
          <p:nvPr>
            <p:ph type="sldNum" sz="quarter" idx="11"/>
          </p:nvPr>
        </p:nvSpPr>
        <p:spPr/>
        <p:txBody>
          <a:bodyPr/>
          <a:lstStyle/>
          <a:p>
            <a:fld id="{1D13DDC3-3872-48EC-85E2-1E675C5F13D3}" type="slidenum">
              <a:rPr lang="zh-CN" altLang="en-US" smtClean="0"/>
              <a:t>7</a:t>
            </a:fld>
            <a:endParaRPr lang="zh-CN" altLang="en-US"/>
          </a:p>
        </p:txBody>
      </p:sp>
      <p:sp>
        <p:nvSpPr>
          <p:cNvPr id="46" name="文本框 45">
            <a:extLst>
              <a:ext uri="{FF2B5EF4-FFF2-40B4-BE49-F238E27FC236}">
                <a16:creationId xmlns:a16="http://schemas.microsoft.com/office/drawing/2014/main" id="{3681F218-E9D9-4377-8E89-3B267DAB0604}"/>
              </a:ext>
            </a:extLst>
          </p:cNvPr>
          <p:cNvSpPr txBox="1"/>
          <p:nvPr/>
        </p:nvSpPr>
        <p:spPr>
          <a:xfrm>
            <a:off x="9603848" y="6501650"/>
            <a:ext cx="651140" cy="307777"/>
          </a:xfrm>
          <a:prstGeom prst="rect">
            <a:avLst/>
          </a:prstGeom>
          <a:noFill/>
        </p:spPr>
        <p:txBody>
          <a:bodyPr wrap="none" rtlCol="0">
            <a:spAutoFit/>
          </a:bodyPr>
          <a:lstStyle/>
          <a:p>
            <a:r>
              <a:rPr lang="en-US" altLang="zh-CN" sz="1400" dirty="0">
                <a:latin typeface="Times New Roman" panose="02020603050405020304" pitchFamily="18" charset="0"/>
              </a:rPr>
              <a:t>LPIPS</a:t>
            </a:r>
            <a:endParaRPr lang="zh-CN" altLang="en-US" dirty="0">
              <a:latin typeface="Times New Roman" panose="02020603050405020304" pitchFamily="18" charset="0"/>
            </a:endParaRPr>
          </a:p>
        </p:txBody>
      </p:sp>
    </p:spTree>
    <p:custDataLst>
      <p:tags r:id="rId1"/>
    </p:custDataLst>
    <p:extLst>
      <p:ext uri="{BB962C8B-B14F-4D97-AF65-F5344CB8AC3E}">
        <p14:creationId xmlns:p14="http://schemas.microsoft.com/office/powerpoint/2010/main" val="54084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2-3</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sp>
        <p:nvSpPr>
          <p:cNvPr id="4" name="文本框 3">
            <a:extLst>
              <a:ext uri="{FF2B5EF4-FFF2-40B4-BE49-F238E27FC236}">
                <a16:creationId xmlns:a16="http://schemas.microsoft.com/office/drawing/2014/main" id="{08BB59DF-D44F-42D9-ACC3-404F0F10524A}"/>
              </a:ext>
            </a:extLst>
          </p:cNvPr>
          <p:cNvSpPr txBox="1"/>
          <p:nvPr/>
        </p:nvSpPr>
        <p:spPr>
          <a:xfrm>
            <a:off x="1436793" y="196310"/>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ea typeface="思源黑体 CN Normal" panose="020B0400000000000000" charset="-122"/>
                <a:sym typeface="微软雅黑" panose="020B0503020204020204" pitchFamily="34" charset="-122"/>
              </a:rPr>
              <a:t>Face</a:t>
            </a:r>
            <a:r>
              <a:rPr lang="zh-CN" altLang="en-US" sz="2400" kern="0" dirty="0">
                <a:solidFill>
                  <a:srgbClr val="2C608B"/>
                </a:solidFill>
                <a:ea typeface="思源黑体 CN Normal" panose="020B0400000000000000" charset="-122"/>
                <a:sym typeface="微软雅黑" panose="020B0503020204020204" pitchFamily="34" charset="-122"/>
              </a:rPr>
              <a:t>（</a:t>
            </a:r>
            <a:r>
              <a:rPr lang="en-US" altLang="zh-CN" sz="2400" kern="0" dirty="0">
                <a:solidFill>
                  <a:srgbClr val="2C608B"/>
                </a:solidFill>
                <a:ea typeface="思源黑体 CN Normal" panose="020B0400000000000000" charset="-122"/>
                <a:sym typeface="微软雅黑" panose="020B0503020204020204" pitchFamily="34" charset="-122"/>
              </a:rPr>
              <a:t>1/5</a:t>
            </a:r>
            <a:r>
              <a:rPr lang="zh-CN" altLang="en-US" sz="2400" kern="0" dirty="0">
                <a:solidFill>
                  <a:srgbClr val="2C608B"/>
                </a:solidFill>
                <a:ea typeface="思源黑体 CN Normal" panose="020B0400000000000000" charset="-122"/>
                <a:sym typeface="微软雅黑" panose="020B0503020204020204" pitchFamily="34" charset="-122"/>
              </a:rPr>
              <a:t>）</a:t>
            </a:r>
          </a:p>
        </p:txBody>
      </p:sp>
      <p:sp>
        <p:nvSpPr>
          <p:cNvPr id="9" name="文本框 8">
            <a:extLst>
              <a:ext uri="{FF2B5EF4-FFF2-40B4-BE49-F238E27FC236}">
                <a16:creationId xmlns:a16="http://schemas.microsoft.com/office/drawing/2014/main" id="{9B7A179F-600A-443E-9DC2-37D9C1B17D90}"/>
              </a:ext>
            </a:extLst>
          </p:cNvPr>
          <p:cNvSpPr txBox="1"/>
          <p:nvPr/>
        </p:nvSpPr>
        <p:spPr>
          <a:xfrm>
            <a:off x="1434325" y="685259"/>
            <a:ext cx="6156960"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A 3D GAN for Improved Large-pose Facial Recognition</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968CB7FD-2CF4-4996-B53A-CB1CA7EE4CA2}"/>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11" name="文本框 10">
            <a:extLst>
              <a:ext uri="{FF2B5EF4-FFF2-40B4-BE49-F238E27FC236}">
                <a16:creationId xmlns:a16="http://schemas.microsoft.com/office/drawing/2014/main" id="{8A16EB2F-FF78-4CE2-AE16-54E9136F194C}"/>
              </a:ext>
            </a:extLst>
          </p:cNvPr>
          <p:cNvSpPr txBox="1"/>
          <p:nvPr/>
        </p:nvSpPr>
        <p:spPr>
          <a:xfrm>
            <a:off x="123550" y="1998354"/>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C51A2B90-1145-452F-9800-5CBBEDDD6EEC}"/>
              </a:ext>
            </a:extLst>
          </p:cNvPr>
          <p:cNvSpPr txBox="1"/>
          <p:nvPr/>
        </p:nvSpPr>
        <p:spPr>
          <a:xfrm>
            <a:off x="60231" y="3554924"/>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3" name="文本框 12">
            <a:extLst>
              <a:ext uri="{FF2B5EF4-FFF2-40B4-BE49-F238E27FC236}">
                <a16:creationId xmlns:a16="http://schemas.microsoft.com/office/drawing/2014/main" id="{4832BE69-FB96-4CC6-B73B-71B9ECB75617}"/>
              </a:ext>
            </a:extLst>
          </p:cNvPr>
          <p:cNvSpPr txBox="1"/>
          <p:nvPr/>
        </p:nvSpPr>
        <p:spPr>
          <a:xfrm>
            <a:off x="6145790" y="1215653"/>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4" name="文本框 13">
            <a:extLst>
              <a:ext uri="{FF2B5EF4-FFF2-40B4-BE49-F238E27FC236}">
                <a16:creationId xmlns:a16="http://schemas.microsoft.com/office/drawing/2014/main" id="{A4A726CB-E4F2-4147-BE33-93311A54A08E}"/>
              </a:ext>
            </a:extLst>
          </p:cNvPr>
          <p:cNvSpPr txBox="1"/>
          <p:nvPr/>
        </p:nvSpPr>
        <p:spPr>
          <a:xfrm>
            <a:off x="1231546" y="1299319"/>
            <a:ext cx="3421734" cy="523220"/>
          </a:xfrm>
          <a:prstGeom prst="rect">
            <a:avLst/>
          </a:prstGeom>
          <a:noFill/>
        </p:spPr>
        <p:txBody>
          <a:bodyPr wrap="square">
            <a:spAutoFit/>
          </a:bodyPr>
          <a:lstStyle/>
          <a:p>
            <a:pPr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法国里昂中央学院、法国</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IDEMIA</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生物识别和身份识别领域国际领先企业）</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5FE5E71-225F-447C-BD6A-6E66D01264E6}"/>
              </a:ext>
            </a:extLst>
          </p:cNvPr>
          <p:cNvSpPr txBox="1"/>
          <p:nvPr/>
        </p:nvSpPr>
        <p:spPr>
          <a:xfrm>
            <a:off x="1238956" y="2097635"/>
            <a:ext cx="5019604" cy="738664"/>
          </a:xfrm>
          <a:prstGeom prst="rect">
            <a:avLst/>
          </a:prstGeom>
          <a:noFill/>
        </p:spPr>
        <p:txBody>
          <a:bodyPr wrap="square" rtlCol="0">
            <a:spAutoFit/>
          </a:bodyPr>
          <a:lstStyle/>
          <a:p>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姿态的鲁棒性目前被认为是</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FR</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面临的最大挑战之一</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每个身份需要</a:t>
            </a:r>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包含丰富变化姿势的</a:t>
            </a:r>
            <a:r>
              <a:rPr lang="zh-CN" altLang="en-US" sz="1400" dirty="0">
                <a:effectLst/>
                <a:latin typeface="Times New Roman" panose="02020603050405020304" pitchFamily="18" charset="0"/>
                <a:ea typeface="微软雅黑" panose="020B0503020204020204" pitchFamily="34" charset="-122"/>
                <a:cs typeface="Times New Roman" panose="02020603050405020304" pitchFamily="18" charset="0"/>
              </a:rPr>
              <a:t>图像，</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便网络学习到类内变化的鲁棒性</a:t>
            </a:r>
            <a:r>
              <a:rPr lang="zh-CN" altLang="en-US" sz="1400" b="1" dirty="0">
                <a:effectLst/>
                <a:latin typeface="Times New Roman" panose="02020603050405020304" pitchFamily="18" charset="0"/>
                <a:ea typeface="微软雅黑" panose="020B0503020204020204" pitchFamily="34" charset="-122"/>
                <a:cs typeface="Times New Roman" panose="02020603050405020304" pitchFamily="18" charset="0"/>
              </a:rPr>
              <a:t>。但是这种数据集难以获得。</a:t>
            </a:r>
            <a:endParaRPr lang="zh-CN" altLang="en-US" sz="1400" dirty="0">
              <a:latin typeface="Times New Roman" panose="02020603050405020304" pitchFamily="18" charset="0"/>
              <a:ea typeface="微软雅黑" panose="020B0503020204020204" pitchFamily="34" charset="-122"/>
            </a:endParaRPr>
          </a:p>
        </p:txBody>
      </p:sp>
      <p:sp>
        <p:nvSpPr>
          <p:cNvPr id="22" name="文本框 21">
            <a:extLst>
              <a:ext uri="{FF2B5EF4-FFF2-40B4-BE49-F238E27FC236}">
                <a16:creationId xmlns:a16="http://schemas.microsoft.com/office/drawing/2014/main" id="{EE6DB16A-5B43-4E73-ABAA-84B30F1EDF3B}"/>
              </a:ext>
            </a:extLst>
          </p:cNvPr>
          <p:cNvSpPr txBox="1"/>
          <p:nvPr/>
        </p:nvSpPr>
        <p:spPr>
          <a:xfrm>
            <a:off x="1231546" y="2986135"/>
            <a:ext cx="4970780" cy="523220"/>
          </a:xfrm>
          <a:prstGeom prst="rect">
            <a:avLst/>
          </a:prstGeom>
          <a:noFill/>
        </p:spPr>
        <p:txBody>
          <a:bodyPr wrap="square" rtlCol="0">
            <a:spAutoFit/>
          </a:bodyPr>
          <a:lstStyle/>
          <a:p>
            <a:r>
              <a:rPr lang="zh-CN"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为了产生完全合成的训练数据，</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身份需要与其他特征（例如姿势）</a:t>
            </a:r>
            <a:r>
              <a:rPr lang="zh-CN" altLang="en-US" sz="1400" b="1" dirty="0">
                <a:effectLst/>
                <a:latin typeface="Times New Roman" panose="02020603050405020304" pitchFamily="18" charset="0"/>
                <a:ea typeface="微软雅黑" panose="020B0503020204020204" pitchFamily="34" charset="-122"/>
                <a:cs typeface="Times New Roman" panose="02020603050405020304" pitchFamily="18" charset="0"/>
              </a:rPr>
              <a:t>解耦</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，最近的</a:t>
            </a:r>
            <a:r>
              <a:rPr lang="en-US" altLang="zh-CN" sz="1400" b="1" dirty="0">
                <a:effectLst/>
                <a:latin typeface="Times New Roman" panose="02020603050405020304" pitchFamily="18" charset="0"/>
                <a:ea typeface="微软雅黑" panose="020B0503020204020204" pitchFamily="34" charset="-122"/>
              </a:rPr>
              <a:t>2D GAN</a:t>
            </a:r>
            <a:r>
              <a:rPr lang="zh-CN" altLang="zh-CN" sz="1400" b="1" dirty="0">
                <a:effectLst/>
                <a:latin typeface="Times New Roman" panose="02020603050405020304" pitchFamily="18" charset="0"/>
                <a:ea typeface="微软雅黑" panose="020B0503020204020204" pitchFamily="34" charset="-122"/>
                <a:cs typeface="Times New Roman" panose="02020603050405020304" pitchFamily="18" charset="0"/>
              </a:rPr>
              <a:t>等方法致力于此但存在不足</a:t>
            </a:r>
            <a:endParaRPr lang="zh-CN" altLang="en-US" sz="1400" dirty="0">
              <a:latin typeface="Times New Roman" panose="02020603050405020304" pitchFamily="18" charset="0"/>
              <a:ea typeface="微软雅黑" panose="020B0503020204020204" pitchFamily="34" charset="-122"/>
            </a:endParaRPr>
          </a:p>
        </p:txBody>
      </p:sp>
      <p:sp>
        <p:nvSpPr>
          <p:cNvPr id="26" name="文本框 25">
            <a:extLst>
              <a:ext uri="{FF2B5EF4-FFF2-40B4-BE49-F238E27FC236}">
                <a16:creationId xmlns:a16="http://schemas.microsoft.com/office/drawing/2014/main" id="{067FF1B7-83BD-4D2B-8406-3DB27F8AF90F}"/>
              </a:ext>
            </a:extLst>
          </p:cNvPr>
          <p:cNvSpPr txBox="1"/>
          <p:nvPr/>
        </p:nvSpPr>
        <p:spPr>
          <a:xfrm>
            <a:off x="189653" y="3958378"/>
            <a:ext cx="6156960" cy="2113399"/>
          </a:xfrm>
          <a:prstGeom prst="rect">
            <a:avLst/>
          </a:prstGeom>
          <a:noFill/>
        </p:spPr>
        <p:txBody>
          <a:bodyPr wrap="square">
            <a:spAutoFit/>
          </a:bodyPr>
          <a:lstStyle/>
          <a:p>
            <a:pPr lvl="0" algn="just">
              <a:spcBef>
                <a:spcPts val="1300"/>
              </a:spcBef>
              <a:spcAft>
                <a:spcPts val="1300"/>
              </a:spcAft>
            </a:pP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一个</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三维变形模型</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(3DMM, 3D morphable model)</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合并到</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中，这样就可以生成新的合成身份的图像，姿态的修改不会影响身份。</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spcBef>
                <a:spcPts val="1300"/>
              </a:spcBef>
              <a:spcAft>
                <a:spcPts val="1300"/>
              </a:spcAft>
            </a:pP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引入一种</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从自然场景图像学习非线性纹理模型的方法</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，该模型可用于生成完全与姿势分离的合成身份的图像，不需要特别捕捉面部纹理扫描。</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0" algn="just">
              <a:spcBef>
                <a:spcPts val="1300"/>
              </a:spcBef>
              <a:spcAft>
                <a:spcPts val="1300"/>
              </a:spcAft>
            </a:pP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演示了通过用</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合成的</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3D GAN</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图像增强数据集</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对大姿态面部识别的提升，以及在</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CPLFW</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数据集上的</a:t>
            </a:r>
            <a:r>
              <a:rPr lang="en-US" altLang="zh-CN" sz="1400" kern="100" dirty="0" err="1">
                <a:effectLst/>
                <a:latin typeface="Times New Roman" panose="02020603050405020304" pitchFamily="18" charset="0"/>
                <a:ea typeface="微软雅黑" panose="020B0503020204020204" pitchFamily="34" charset="-122"/>
                <a:cs typeface="Times New Roman" panose="02020603050405020304" pitchFamily="18" charset="0"/>
              </a:rPr>
              <a:t>sota</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准确率</a:t>
            </a:r>
            <a:r>
              <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7" name="图片 26">
            <a:extLst>
              <a:ext uri="{FF2B5EF4-FFF2-40B4-BE49-F238E27FC236}">
                <a16:creationId xmlns:a16="http://schemas.microsoft.com/office/drawing/2014/main" id="{26961028-5DF4-4D33-8808-F888505B5E65}"/>
              </a:ext>
            </a:extLst>
          </p:cNvPr>
          <p:cNvPicPr/>
          <p:nvPr/>
        </p:nvPicPr>
        <p:blipFill>
          <a:blip r:embed="rId3"/>
          <a:stretch>
            <a:fillRect/>
          </a:stretch>
        </p:blipFill>
        <p:spPr>
          <a:xfrm>
            <a:off x="7097670" y="521970"/>
            <a:ext cx="4970780" cy="2556364"/>
          </a:xfrm>
          <a:prstGeom prst="rect">
            <a:avLst/>
          </a:prstGeom>
        </p:spPr>
      </p:pic>
      <p:sp>
        <p:nvSpPr>
          <p:cNvPr id="25" name="文本框 24">
            <a:extLst>
              <a:ext uri="{FF2B5EF4-FFF2-40B4-BE49-F238E27FC236}">
                <a16:creationId xmlns:a16="http://schemas.microsoft.com/office/drawing/2014/main" id="{4ADE7E0F-A01A-4CFB-9882-33DF77A8B82E}"/>
              </a:ext>
            </a:extLst>
          </p:cNvPr>
          <p:cNvSpPr txBox="1"/>
          <p:nvPr/>
        </p:nvSpPr>
        <p:spPr>
          <a:xfrm>
            <a:off x="6346613" y="3185681"/>
            <a:ext cx="5655734" cy="2523768"/>
          </a:xfrm>
          <a:prstGeom prst="rect">
            <a:avLst/>
          </a:prstGeom>
          <a:noFill/>
        </p:spPr>
        <p:txBody>
          <a:bodyPr wrap="square" rtlCol="0">
            <a:spAutoFit/>
          </a:bodyPr>
          <a:lstStyle/>
          <a:p>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3D GAN</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的架构</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传统</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GAN</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只对应</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2D</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的转化，而非在</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空间内真实的物理转换。为了在合成图片中改</a:t>
            </a:r>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变姿势时保持外观和身份的一致性</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，通过集成</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3DMM</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来增强生成器。</a:t>
            </a:r>
            <a:endParaRPr lang="zh-CN" altLang="zh-CN" sz="14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输入是</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随机的纹理和背景矢量，包括是随机的</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3DMM</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形状、表情和姿势参数</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；图的下半部分使用</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一种标准的条件</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GAN</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，其从随机参数产生一些图像，然后和姿势参数一同馈送到判别器中，与标记有姿势的训练图像相对应；图的上半部分描绘了</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3DMM</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的集成，其中通过</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可</a:t>
            </a:r>
            <a:r>
              <a:rPr lang="zh-CN" altLang="en-US"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微分</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的渲染器</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将学习到的纹理渲染进图像当中。</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endParaRPr>
          </a:p>
        </p:txBody>
      </p:sp>
      <p:sp>
        <p:nvSpPr>
          <p:cNvPr id="32" name="文本框 31">
            <a:extLst>
              <a:ext uri="{FF2B5EF4-FFF2-40B4-BE49-F238E27FC236}">
                <a16:creationId xmlns:a16="http://schemas.microsoft.com/office/drawing/2014/main" id="{10318C5E-266C-4DFA-A0A5-4D8CA6B2F53D}"/>
              </a:ext>
            </a:extLst>
          </p:cNvPr>
          <p:cNvSpPr txBox="1"/>
          <p:nvPr/>
        </p:nvSpPr>
        <p:spPr>
          <a:xfrm>
            <a:off x="6394027" y="5455058"/>
            <a:ext cx="5797973" cy="1169551"/>
          </a:xfrm>
          <a:prstGeom prst="rect">
            <a:avLst/>
          </a:prstGeom>
          <a:noFill/>
        </p:spPr>
        <p:txBody>
          <a:bodyPr wrap="square">
            <a:spAutoFit/>
          </a:bodyPr>
          <a:lstStyle/>
          <a:p>
            <a:pPr indent="267970" algn="just">
              <a:spcBef>
                <a:spcPts val="1300"/>
              </a:spcBef>
              <a:spcAft>
                <a:spcPts val="1300"/>
              </a:spcAft>
            </a:pP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纹理渲染提供图像的主要主题，背景生成器学会仅生成</a:t>
            </a:r>
            <a:r>
              <a:rPr lang="en-US"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3DMM</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未建模的背景和特征</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，例如，眼镜，头发的边缘。由于</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纹理生成器未在姿势或者表情参数上进行调节</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，因此可以在不影响</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3D</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模型的纹理的情况下操纵图像的这些方面，</a:t>
            </a:r>
            <a:r>
              <a:rPr lang="zh-CN" altLang="zh-CN" sz="1400" b="1" kern="100" dirty="0">
                <a:effectLst/>
                <a:latin typeface="Times New Roman" panose="02020603050405020304" pitchFamily="18" charset="0"/>
                <a:ea typeface="微软雅黑" panose="020B0503020204020204" pitchFamily="34" charset="-122"/>
                <a:cs typeface="Times New Roman" panose="02020603050405020304" pitchFamily="18" charset="0"/>
              </a:rPr>
              <a:t>不需要额外的身份约束</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kern="100" dirty="0">
                <a:latin typeface="Times New Roman" panose="02020603050405020304" pitchFamily="18" charset="0"/>
                <a:ea typeface="微软雅黑" panose="020B0503020204020204" pitchFamily="34" charset="-122"/>
                <a:cs typeface="Times New Roman" panose="02020603050405020304" pitchFamily="18" charset="0"/>
              </a:rPr>
              <a:t>图中姿势和表情向量只用于渲染目的，与纹理的生成是无关的。</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灯片编号占位符 35">
            <a:extLst>
              <a:ext uri="{FF2B5EF4-FFF2-40B4-BE49-F238E27FC236}">
                <a16:creationId xmlns:a16="http://schemas.microsoft.com/office/drawing/2014/main" id="{3838D64C-22BA-45EB-8E7B-23E0B8C9A740}"/>
              </a:ext>
            </a:extLst>
          </p:cNvPr>
          <p:cNvSpPr>
            <a:spLocks noGrp="1"/>
          </p:cNvSpPr>
          <p:nvPr>
            <p:ph type="sldNum" sz="quarter" idx="11"/>
          </p:nvPr>
        </p:nvSpPr>
        <p:spPr/>
        <p:txBody>
          <a:bodyPr/>
          <a:lstStyle/>
          <a:p>
            <a:fld id="{1D13DDC3-3872-48EC-85E2-1E675C5F13D3}" type="slidenum">
              <a:rPr lang="zh-CN" altLang="en-US" smtClean="0"/>
              <a:t>8</a:t>
            </a:fld>
            <a:endParaRPr lang="zh-CN" altLang="en-US"/>
          </a:p>
        </p:txBody>
      </p:sp>
      <p:pic>
        <p:nvPicPr>
          <p:cNvPr id="38" name="图片 37">
            <a:extLst>
              <a:ext uri="{FF2B5EF4-FFF2-40B4-BE49-F238E27FC236}">
                <a16:creationId xmlns:a16="http://schemas.microsoft.com/office/drawing/2014/main" id="{68D7881E-D833-440A-80B3-54B74463CEA3}"/>
              </a:ext>
            </a:extLst>
          </p:cNvPr>
          <p:cNvPicPr>
            <a:picLocks noChangeAspect="1"/>
          </p:cNvPicPr>
          <p:nvPr/>
        </p:nvPicPr>
        <p:blipFill>
          <a:blip r:embed="rId4"/>
          <a:stretch>
            <a:fillRect/>
          </a:stretch>
        </p:blipFill>
        <p:spPr>
          <a:xfrm>
            <a:off x="808374" y="6143503"/>
            <a:ext cx="4270428" cy="577972"/>
          </a:xfrm>
          <a:prstGeom prst="rect">
            <a:avLst/>
          </a:prstGeom>
        </p:spPr>
      </p:pic>
    </p:spTree>
    <p:custDataLst>
      <p:tags r:id="rId1"/>
    </p:custDataLst>
    <p:extLst>
      <p:ext uri="{BB962C8B-B14F-4D97-AF65-F5344CB8AC3E}">
        <p14:creationId xmlns:p14="http://schemas.microsoft.com/office/powerpoint/2010/main" val="1069453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userDrawn="1"/>
        </p:nvSpPr>
        <p:spPr>
          <a:xfrm>
            <a:off x="0" y="0"/>
            <a:ext cx="2372360" cy="521970"/>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2-3</a:t>
            </a:r>
            <a:endParaRPr lang="zh-CN" altLang="en-US" sz="2800" kern="0" dirty="0">
              <a:solidFill>
                <a:schemeClr val="bg1"/>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endParaRPr>
          </a:p>
        </p:txBody>
      </p:sp>
      <p:pic>
        <p:nvPicPr>
          <p:cNvPr id="31" name="图片 30" descr="215415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205" y="4377690"/>
            <a:ext cx="325120" cy="325120"/>
          </a:xfrm>
          <a:prstGeom prst="rect">
            <a:avLst/>
          </a:prstGeom>
        </p:spPr>
      </p:pic>
      <p:sp>
        <p:nvSpPr>
          <p:cNvPr id="4" name="文本框 3">
            <a:extLst>
              <a:ext uri="{FF2B5EF4-FFF2-40B4-BE49-F238E27FC236}">
                <a16:creationId xmlns:a16="http://schemas.microsoft.com/office/drawing/2014/main" id="{08BB59DF-D44F-42D9-ACC3-404F0F10524A}"/>
              </a:ext>
            </a:extLst>
          </p:cNvPr>
          <p:cNvSpPr txBox="1"/>
          <p:nvPr/>
        </p:nvSpPr>
        <p:spPr>
          <a:xfrm>
            <a:off x="1287780" y="166158"/>
            <a:ext cx="3977640" cy="461665"/>
          </a:xfrm>
          <a:prstGeom prst="rect">
            <a:avLst/>
          </a:prstGeom>
          <a:noFill/>
        </p:spPr>
        <p:txBody>
          <a:bodyPr wrap="square" rtlCol="0" anchor="t">
            <a:spAutoFit/>
          </a:bodyPr>
          <a:lstStyle/>
          <a:p>
            <a:pPr indent="0" algn="l" defTabSz="965835">
              <a:buFont typeface="Wingdings" panose="05000000000000000000" charset="0"/>
              <a:buNone/>
              <a:defRPr/>
            </a:pP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Face</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r>
              <a:rPr lang="en-US" altLang="zh-CN"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2/5</a:t>
            </a:r>
            <a:r>
              <a:rPr lang="zh-CN" altLang="en-US" sz="2400" kern="0" dirty="0">
                <a:solidFill>
                  <a:srgbClr val="2C608B"/>
                </a:solidFill>
                <a:latin typeface="思源黑体 CN Normal" panose="020B0400000000000000" charset="-122"/>
                <a:ea typeface="思源黑体 CN Normal" panose="020B0400000000000000" charset="-122"/>
                <a:cs typeface="方正清刻本悦宋简体" panose="02000000000000000000" charset="-122"/>
                <a:sym typeface="微软雅黑" panose="020B0503020204020204" pitchFamily="34" charset="-122"/>
              </a:rPr>
              <a:t>）</a:t>
            </a:r>
          </a:p>
        </p:txBody>
      </p:sp>
      <p:sp>
        <p:nvSpPr>
          <p:cNvPr id="6" name="文本框 5">
            <a:extLst>
              <a:ext uri="{FF2B5EF4-FFF2-40B4-BE49-F238E27FC236}">
                <a16:creationId xmlns:a16="http://schemas.microsoft.com/office/drawing/2014/main" id="{A08C92C8-6EB6-4050-B874-B4D1E51EEB57}"/>
              </a:ext>
            </a:extLst>
          </p:cNvPr>
          <p:cNvSpPr txBox="1"/>
          <p:nvPr/>
        </p:nvSpPr>
        <p:spPr>
          <a:xfrm>
            <a:off x="1287780" y="688128"/>
            <a:ext cx="7348220" cy="369332"/>
          </a:xfrm>
          <a:prstGeom prst="rect">
            <a:avLst/>
          </a:prstGeom>
          <a:noFill/>
        </p:spPr>
        <p:txBody>
          <a:bodyPr wrap="square">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GAN Prior Embedded Network for Blind Face Restoration in the Wild</a:t>
            </a:r>
            <a:endParaRPr lang="zh-CN" altLang="en-US" dirty="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0B1BA780-989C-414D-98F5-9CC6863A2ED4}"/>
              </a:ext>
            </a:extLst>
          </p:cNvPr>
          <p:cNvSpPr txBox="1"/>
          <p:nvPr/>
        </p:nvSpPr>
        <p:spPr>
          <a:xfrm>
            <a:off x="123550" y="1260162"/>
            <a:ext cx="1362874" cy="338554"/>
          </a:xfrm>
          <a:prstGeom prst="rect">
            <a:avLst/>
          </a:prstGeom>
          <a:noFill/>
        </p:spPr>
        <p:txBody>
          <a:bodyPr wrap="none" rtlCol="0">
            <a:spAutoFit/>
          </a:bodyPr>
          <a:lstStyle/>
          <a:p>
            <a:r>
              <a:rPr lang="en-US" altLang="zh-CN" sz="1600" kern="0" dirty="0">
                <a:solidFill>
                  <a:schemeClr val="bg2">
                    <a:lumMod val="50000"/>
                  </a:schemeClr>
                </a:solidFill>
                <a:latin typeface="Times New Roman" panose="02020603050405020304" pitchFamily="18" charset="0"/>
                <a:ea typeface="思源黑体 CN Normal" panose="020B0400000000000000" charset="-122"/>
              </a:rPr>
              <a:t>Affiliations</a:t>
            </a:r>
            <a:r>
              <a:rPr lang="zh-CN" altLang="en-US" sz="1600" dirty="0">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BE367CA3-474D-456F-B781-C8C5DEED2220}"/>
              </a:ext>
            </a:extLst>
          </p:cNvPr>
          <p:cNvSpPr txBox="1"/>
          <p:nvPr/>
        </p:nvSpPr>
        <p:spPr>
          <a:xfrm>
            <a:off x="123550" y="1998354"/>
            <a:ext cx="1019831"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Problems: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2AC2AE98-9040-46BA-B49B-4D4759EE47CF}"/>
              </a:ext>
            </a:extLst>
          </p:cNvPr>
          <p:cNvSpPr txBox="1"/>
          <p:nvPr/>
        </p:nvSpPr>
        <p:spPr>
          <a:xfrm>
            <a:off x="-47170" y="3429000"/>
            <a:ext cx="1374094" cy="338554"/>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Contributions:</a:t>
            </a:r>
            <a:endParaRPr lang="zh-CN" altLang="en-US" sz="1600"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id="{3AFB380B-03D0-43EE-870E-DAA27B62CB22}"/>
              </a:ext>
            </a:extLst>
          </p:cNvPr>
          <p:cNvSpPr txBox="1"/>
          <p:nvPr/>
        </p:nvSpPr>
        <p:spPr>
          <a:xfrm>
            <a:off x="6056012" y="1132079"/>
            <a:ext cx="888385" cy="369332"/>
          </a:xfrm>
          <a:prstGeom prst="rect">
            <a:avLst/>
          </a:prstGeom>
          <a:noFill/>
        </p:spPr>
        <p:txBody>
          <a:bodyPr wrap="none" rtlCol="0">
            <a:spAutoFit/>
          </a:bodyPr>
          <a:lstStyle/>
          <a:p>
            <a:r>
              <a:rPr lang="en-US" altLang="zh-CN" sz="1600" dirty="0">
                <a:solidFill>
                  <a:schemeClr val="bg2">
                    <a:lumMod val="50000"/>
                  </a:schemeClr>
                </a:solidFill>
                <a:latin typeface="Times New Roman" panose="02020603050405020304" pitchFamily="18" charset="0"/>
                <a:ea typeface="微软雅黑" panose="020B0503020204020204" pitchFamily="34" charset="-122"/>
              </a:rPr>
              <a:t>Method</a:t>
            </a:r>
            <a:r>
              <a:rPr lang="en-US" altLang="zh-CN" dirty="0">
                <a:solidFill>
                  <a:schemeClr val="bg2">
                    <a:lumMod val="50000"/>
                  </a:schemeClr>
                </a:solidFill>
                <a:latin typeface="Times New Roman" panose="02020603050405020304" pitchFamily="18" charset="0"/>
                <a:ea typeface="微软雅黑" panose="020B0503020204020204" pitchFamily="34" charset="-122"/>
              </a:rPr>
              <a:t>:</a:t>
            </a:r>
            <a:endParaRPr lang="zh-CN" altLang="en-US" dirty="0">
              <a:solidFill>
                <a:schemeClr val="bg2">
                  <a:lumMod val="50000"/>
                </a:schemeClr>
              </a:solidFill>
              <a:latin typeface="Times New Roman" panose="02020603050405020304" pitchFamily="18" charset="0"/>
              <a:ea typeface="微软雅黑" panose="020B0503020204020204" pitchFamily="34" charset="-122"/>
            </a:endParaRPr>
          </a:p>
        </p:txBody>
      </p:sp>
      <p:sp>
        <p:nvSpPr>
          <p:cNvPr id="12" name="文本框 11">
            <a:extLst>
              <a:ext uri="{FF2B5EF4-FFF2-40B4-BE49-F238E27FC236}">
                <a16:creationId xmlns:a16="http://schemas.microsoft.com/office/drawing/2014/main" id="{FFFE99D6-B7C1-4A06-BA76-51D331B8C093}"/>
              </a:ext>
            </a:extLst>
          </p:cNvPr>
          <p:cNvSpPr txBox="1"/>
          <p:nvPr/>
        </p:nvSpPr>
        <p:spPr>
          <a:xfrm>
            <a:off x="1287780" y="1275550"/>
            <a:ext cx="4252807" cy="307777"/>
          </a:xfrm>
          <a:prstGeom prst="rect">
            <a:avLst/>
          </a:prstGeom>
          <a:noFill/>
        </p:spPr>
        <p:txBody>
          <a:bodyPr wrap="square">
            <a:spAutoFit/>
          </a:bodyPr>
          <a:lstStyle/>
          <a:p>
            <a:pPr algn="just">
              <a:spcBef>
                <a:spcPts val="1300"/>
              </a:spcBef>
              <a:spcAft>
                <a:spcPts val="1300"/>
              </a:spcAft>
            </a:pP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阿里巴巴集团达摩研究院、香港理工大学计算机系</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059D2D1D-B82D-4387-BEC2-CB088F439E25}"/>
              </a:ext>
            </a:extLst>
          </p:cNvPr>
          <p:cNvSpPr txBox="1"/>
          <p:nvPr/>
        </p:nvSpPr>
        <p:spPr>
          <a:xfrm>
            <a:off x="1231546" y="2048367"/>
            <a:ext cx="4789947" cy="1169551"/>
          </a:xfrm>
          <a:prstGeom prst="rect">
            <a:avLst/>
          </a:prstGeom>
          <a:noFill/>
        </p:spPr>
        <p:txBody>
          <a:bodyPr wrap="square">
            <a:spAutoFit/>
          </a:bodyPr>
          <a:lstStyle/>
          <a:p>
            <a:pPr lvl="0">
              <a:spcBef>
                <a:spcPts val="1300"/>
              </a:spcBef>
              <a:spcAft>
                <a:spcPts val="1300"/>
              </a:spcAft>
            </a:pPr>
            <a:r>
              <a:rPr lang="zh-CN" altLang="zh-CN" sz="1400" b="1" kern="100" dirty="0">
                <a:effectLst/>
                <a:latin typeface="Times New Roman" panose="02020603050405020304" pitchFamily="18" charset="0"/>
                <a:ea typeface="微软雅黑" panose="020B0503020204020204" pitchFamily="34" charset="-122"/>
              </a:rPr>
              <a:t>自然条件下（</a:t>
            </a:r>
            <a:r>
              <a:rPr lang="en-US" altLang="zh-CN" sz="1400" b="1" kern="100" dirty="0">
                <a:effectLst/>
                <a:latin typeface="Times New Roman" panose="02020603050405020304" pitchFamily="18" charset="0"/>
                <a:ea typeface="微软雅黑" panose="020B0503020204020204" pitchFamily="34" charset="-122"/>
              </a:rPr>
              <a:t>in the wild</a:t>
            </a:r>
            <a:r>
              <a:rPr lang="zh-CN" altLang="zh-CN" sz="1400" b="1" kern="100" dirty="0">
                <a:effectLst/>
                <a:latin typeface="Times New Roman" panose="02020603050405020304" pitchFamily="18" charset="0"/>
                <a:ea typeface="微软雅黑" panose="020B0503020204020204" pitchFamily="34" charset="-122"/>
              </a:rPr>
              <a:t>）严重退化的人脸图像中进行</a:t>
            </a:r>
            <a:r>
              <a:rPr lang="zh-CN" altLang="en-US" sz="1400" b="1" kern="100" dirty="0">
                <a:latin typeface="Times New Roman" panose="02020603050405020304" pitchFamily="18" charset="0"/>
                <a:ea typeface="微软雅黑" panose="020B0503020204020204" pitchFamily="34" charset="-122"/>
              </a:rPr>
              <a:t>盲目</a:t>
            </a:r>
            <a:r>
              <a:rPr lang="zh-CN" altLang="zh-CN" sz="1400" b="1" kern="100" dirty="0">
                <a:effectLst/>
                <a:latin typeface="Times New Roman" panose="02020603050405020304" pitchFamily="18" charset="0"/>
                <a:ea typeface="微软雅黑" panose="020B0503020204020204" pitchFamily="34" charset="-122"/>
              </a:rPr>
              <a:t>人脸恢复</a:t>
            </a:r>
            <a:r>
              <a:rPr lang="en-US" altLang="zh-CN" sz="1400" b="1" kern="100" dirty="0">
                <a:effectLst/>
                <a:latin typeface="Times New Roman" panose="02020603050405020304" pitchFamily="18" charset="0"/>
                <a:ea typeface="微软雅黑" panose="020B0503020204020204" pitchFamily="34" charset="-122"/>
              </a:rPr>
              <a:t>(BFR)</a:t>
            </a:r>
            <a:r>
              <a:rPr lang="zh-CN" altLang="zh-CN" sz="1400" b="0" kern="100" dirty="0">
                <a:effectLst/>
                <a:latin typeface="Times New Roman" panose="02020603050405020304" pitchFamily="18" charset="0"/>
                <a:ea typeface="微软雅黑" panose="020B0503020204020204" pitchFamily="34" charset="-122"/>
              </a:rPr>
              <a:t>是一个非常</a:t>
            </a:r>
            <a:r>
              <a:rPr lang="zh-CN" altLang="zh-CN" sz="1400" b="1" kern="100" dirty="0">
                <a:effectLst/>
                <a:latin typeface="Times New Roman" panose="02020603050405020304" pitchFamily="18" charset="0"/>
                <a:ea typeface="微软雅黑" panose="020B0503020204020204" pitchFamily="34" charset="-122"/>
              </a:rPr>
              <a:t>具有挑战性</a:t>
            </a:r>
            <a:r>
              <a:rPr lang="zh-CN" altLang="zh-CN" sz="1400" b="0" kern="100" dirty="0">
                <a:effectLst/>
                <a:latin typeface="Times New Roman" panose="02020603050405020304" pitchFamily="18" charset="0"/>
                <a:ea typeface="微软雅黑" panose="020B0503020204020204" pitchFamily="34" charset="-122"/>
              </a:rPr>
              <a:t>的问题。由于问题的</a:t>
            </a:r>
            <a:r>
              <a:rPr lang="zh-CN" altLang="zh-CN" sz="1400" b="1" kern="100" dirty="0">
                <a:effectLst/>
                <a:latin typeface="Times New Roman" panose="02020603050405020304" pitchFamily="18" charset="0"/>
                <a:ea typeface="微软雅黑" panose="020B0503020204020204" pitchFamily="34" charset="-122"/>
              </a:rPr>
              <a:t>高病态性和复杂的未知退化</a:t>
            </a:r>
            <a:r>
              <a:rPr lang="zh-CN" altLang="zh-CN" sz="1400" b="0" kern="100" dirty="0">
                <a:effectLst/>
                <a:latin typeface="Times New Roman" panose="02020603050405020304" pitchFamily="18" charset="0"/>
                <a:ea typeface="微软雅黑" panose="020B0503020204020204" pitchFamily="34" charset="-122"/>
              </a:rPr>
              <a:t>，直接训练深度神经网络</a:t>
            </a:r>
            <a:r>
              <a:rPr lang="en-US" altLang="zh-CN" sz="1400" b="0" kern="100" dirty="0">
                <a:effectLst/>
                <a:latin typeface="Times New Roman" panose="02020603050405020304" pitchFamily="18" charset="0"/>
                <a:ea typeface="微软雅黑" panose="020B0503020204020204" pitchFamily="34" charset="-122"/>
              </a:rPr>
              <a:t>(DNN)</a:t>
            </a:r>
            <a:r>
              <a:rPr lang="zh-CN" altLang="zh-CN" sz="1400" b="1" kern="100" dirty="0">
                <a:effectLst/>
                <a:latin typeface="Times New Roman" panose="02020603050405020304" pitchFamily="18" charset="0"/>
                <a:ea typeface="微软雅黑" panose="020B0503020204020204" pitchFamily="34" charset="-122"/>
              </a:rPr>
              <a:t>通常不能得到可接受的结果</a:t>
            </a:r>
            <a:r>
              <a:rPr lang="zh-CN" altLang="zh-CN" sz="1400" b="0" kern="100" dirty="0">
                <a:effectLst/>
                <a:latin typeface="Times New Roman" panose="02020603050405020304" pitchFamily="18" charset="0"/>
                <a:ea typeface="微软雅黑" panose="020B0503020204020204" pitchFamily="34" charset="-122"/>
              </a:rPr>
              <a:t>。现有的</a:t>
            </a:r>
            <a:r>
              <a:rPr lang="zh-CN" altLang="zh-CN" sz="1400" b="1" kern="100" dirty="0">
                <a:effectLst/>
                <a:latin typeface="Times New Roman" panose="02020603050405020304" pitchFamily="18" charset="0"/>
                <a:ea typeface="微软雅黑" panose="020B0503020204020204" pitchFamily="34" charset="-122"/>
              </a:rPr>
              <a:t>基于生成对抗网络的方法</a:t>
            </a:r>
            <a:r>
              <a:rPr lang="zh-CN" altLang="zh-CN" sz="1400" b="0" kern="100" dirty="0">
                <a:effectLst/>
                <a:latin typeface="Times New Roman" panose="02020603050405020304" pitchFamily="18" charset="0"/>
                <a:ea typeface="微软雅黑" panose="020B0503020204020204" pitchFamily="34" charset="-122"/>
              </a:rPr>
              <a:t>可以产生更好的结果，但容易</a:t>
            </a:r>
            <a:r>
              <a:rPr lang="zh-CN" altLang="zh-CN" sz="1400" b="1" kern="100" dirty="0">
                <a:effectLst/>
                <a:latin typeface="Times New Roman" panose="02020603050405020304" pitchFamily="18" charset="0"/>
                <a:ea typeface="微软雅黑" panose="020B0503020204020204" pitchFamily="34" charset="-122"/>
              </a:rPr>
              <a:t>产生过度平滑的恢复</a:t>
            </a:r>
            <a:r>
              <a:rPr lang="zh-CN" altLang="zh-CN" sz="1400" b="0" kern="100" dirty="0">
                <a:effectLst/>
                <a:latin typeface="Times New Roman" panose="02020603050405020304" pitchFamily="18" charset="0"/>
                <a:ea typeface="微软雅黑" panose="020B0503020204020204" pitchFamily="34" charset="-122"/>
              </a:rPr>
              <a:t>。</a:t>
            </a:r>
            <a:endParaRPr lang="zh-CN" altLang="zh-CN" sz="1400" b="1" kern="100" dirty="0">
              <a:effectLst/>
              <a:latin typeface="Times New Roman" panose="02020603050405020304" pitchFamily="18" charset="0"/>
              <a:ea typeface="微软雅黑" panose="020B0503020204020204" pitchFamily="34" charset="-122"/>
            </a:endParaRPr>
          </a:p>
        </p:txBody>
      </p:sp>
      <p:sp>
        <p:nvSpPr>
          <p:cNvPr id="20" name="文本框 19">
            <a:extLst>
              <a:ext uri="{FF2B5EF4-FFF2-40B4-BE49-F238E27FC236}">
                <a16:creationId xmlns:a16="http://schemas.microsoft.com/office/drawing/2014/main" id="{5028577D-F223-4F0F-8D99-E4E8BF559654}"/>
              </a:ext>
            </a:extLst>
          </p:cNvPr>
          <p:cNvSpPr txBox="1"/>
          <p:nvPr/>
        </p:nvSpPr>
        <p:spPr>
          <a:xfrm>
            <a:off x="163112" y="3897839"/>
            <a:ext cx="5814484" cy="2482731"/>
          </a:xfrm>
          <a:prstGeom prst="rect">
            <a:avLst/>
          </a:prstGeom>
          <a:noFill/>
        </p:spPr>
        <p:txBody>
          <a:bodyPr wrap="square">
            <a:spAutoFit/>
          </a:bodyPr>
          <a:lstStyle/>
          <a:p>
            <a:pPr marL="342900" lvl="0" indent="-342900">
              <a:spcBef>
                <a:spcPts val="1300"/>
              </a:spcBef>
              <a:spcAft>
                <a:spcPts val="1300"/>
              </a:spcAft>
              <a:buAutoNum type="arabicParenBoth"/>
            </a:pPr>
            <a:r>
              <a:rPr lang="zh-CN" altLang="zh-CN" sz="1400" b="0" kern="100" dirty="0">
                <a:effectLst/>
                <a:latin typeface="Times New Roman" panose="02020603050405020304" pitchFamily="18" charset="0"/>
                <a:ea typeface="微软雅黑" panose="020B0503020204020204" pitchFamily="34" charset="-122"/>
              </a:rPr>
              <a:t>我们学习并</a:t>
            </a:r>
            <a:r>
              <a:rPr lang="zh-CN" altLang="zh-CN" sz="1400" b="1" kern="100" dirty="0">
                <a:effectLst/>
                <a:latin typeface="Times New Roman" panose="02020603050405020304" pitchFamily="18" charset="0"/>
                <a:ea typeface="微软雅黑" panose="020B0503020204020204" pitchFamily="34" charset="-122"/>
              </a:rPr>
              <a:t>将</a:t>
            </a:r>
            <a:r>
              <a:rPr lang="en-US" altLang="zh-CN" sz="1400" b="1" kern="100" dirty="0">
                <a:effectLst/>
                <a:latin typeface="Times New Roman" panose="02020603050405020304" pitchFamily="18" charset="0"/>
                <a:ea typeface="微软雅黑" panose="020B0503020204020204" pitchFamily="34" charset="-122"/>
              </a:rPr>
              <a:t>GAN</a:t>
            </a:r>
            <a:r>
              <a:rPr lang="zh-CN" altLang="zh-CN" sz="1400" b="1" kern="100" dirty="0">
                <a:effectLst/>
                <a:latin typeface="Times New Roman" panose="02020603050405020304" pitchFamily="18" charset="0"/>
                <a:ea typeface="微软雅黑" panose="020B0503020204020204" pitchFamily="34" charset="-122"/>
              </a:rPr>
              <a:t>先验网络融入</a:t>
            </a:r>
            <a:r>
              <a:rPr lang="en-US" altLang="zh-CN" sz="1400" b="1" kern="100" dirty="0">
                <a:effectLst/>
                <a:latin typeface="Times New Roman" panose="02020603050405020304" pitchFamily="18" charset="0"/>
                <a:ea typeface="微软雅黑" panose="020B0503020204020204" pitchFamily="34" charset="-122"/>
              </a:rPr>
              <a:t>DNN</a:t>
            </a:r>
            <a:r>
              <a:rPr lang="zh-CN" altLang="zh-CN" sz="1400" b="1" kern="100" dirty="0">
                <a:effectLst/>
                <a:latin typeface="Times New Roman" panose="02020603050405020304" pitchFamily="18" charset="0"/>
                <a:ea typeface="微软雅黑" panose="020B0503020204020204" pitchFamily="34" charset="-122"/>
              </a:rPr>
              <a:t>，并微调</a:t>
            </a:r>
            <a:r>
              <a:rPr lang="en-US" altLang="zh-CN" sz="1400" b="1" kern="100" dirty="0">
                <a:effectLst/>
                <a:latin typeface="Times New Roman" panose="02020603050405020304" pitchFamily="18" charset="0"/>
                <a:ea typeface="微软雅黑" panose="020B0503020204020204" pitchFamily="34" charset="-122"/>
              </a:rPr>
              <a:t>GAN</a:t>
            </a:r>
            <a:r>
              <a:rPr lang="zh-CN" altLang="zh-CN" sz="1400" b="1" kern="100" dirty="0">
                <a:effectLst/>
                <a:latin typeface="Times New Roman" panose="02020603050405020304" pitchFamily="18" charset="0"/>
                <a:ea typeface="微软雅黑" panose="020B0503020204020204" pitchFamily="34" charset="-122"/>
              </a:rPr>
              <a:t>嵌入式</a:t>
            </a:r>
            <a:r>
              <a:rPr lang="en-US" altLang="zh-CN" sz="1400" b="1" kern="100" dirty="0">
                <a:effectLst/>
                <a:latin typeface="Times New Roman" panose="02020603050405020304" pitchFamily="18" charset="0"/>
                <a:ea typeface="微软雅黑" panose="020B0503020204020204" pitchFamily="34" charset="-122"/>
              </a:rPr>
              <a:t>DNN</a:t>
            </a:r>
            <a:r>
              <a:rPr lang="zh-CN" altLang="zh-CN" sz="1400" b="0" kern="100" dirty="0">
                <a:effectLst/>
                <a:latin typeface="Times New Roman" panose="02020603050405020304" pitchFamily="18" charset="0"/>
                <a:ea typeface="微软雅黑" panose="020B0503020204020204" pitchFamily="34" charset="-122"/>
              </a:rPr>
              <a:t>，用于自然条件下的有效</a:t>
            </a:r>
            <a:r>
              <a:rPr lang="en-US" altLang="zh-CN" sz="1400" b="0" kern="100" dirty="0">
                <a:effectLst/>
                <a:latin typeface="Times New Roman" panose="02020603050405020304" pitchFamily="18" charset="0"/>
                <a:ea typeface="微软雅黑" panose="020B0503020204020204" pitchFamily="34" charset="-122"/>
              </a:rPr>
              <a:t>BFR</a:t>
            </a:r>
            <a:r>
              <a:rPr lang="zh-CN" altLang="zh-CN" sz="1400" b="0" kern="100" dirty="0">
                <a:effectLst/>
                <a:latin typeface="Times New Roman" panose="02020603050405020304" pitchFamily="18" charset="0"/>
                <a:ea typeface="微软雅黑" panose="020B0503020204020204" pitchFamily="34" charset="-122"/>
              </a:rPr>
              <a:t>。值得注意的是，以前的作用仅在没有微调的情况下将预先训练的</a:t>
            </a:r>
            <a:r>
              <a:rPr lang="en-US" altLang="zh-CN" sz="1400" b="0" kern="100" dirty="0">
                <a:effectLst/>
                <a:latin typeface="Times New Roman" panose="02020603050405020304" pitchFamily="18" charset="0"/>
                <a:ea typeface="微软雅黑" panose="020B0503020204020204" pitchFamily="34" charset="-122"/>
              </a:rPr>
              <a:t>GAN</a:t>
            </a:r>
            <a:r>
              <a:rPr lang="zh-CN" altLang="zh-CN" sz="1400" b="0" kern="100" dirty="0">
                <a:effectLst/>
                <a:latin typeface="Times New Roman" panose="02020603050405020304" pitchFamily="18" charset="0"/>
                <a:ea typeface="微软雅黑" panose="020B0503020204020204" pitchFamily="34" charset="-122"/>
              </a:rPr>
              <a:t>转移到网络中。</a:t>
            </a:r>
            <a:endParaRPr lang="en-US" altLang="zh-CN" sz="1400" b="1" kern="100" dirty="0">
              <a:latin typeface="Times New Roman" panose="02020603050405020304" pitchFamily="18" charset="0"/>
              <a:ea typeface="微软雅黑" panose="020B0503020204020204" pitchFamily="34" charset="-122"/>
            </a:endParaRPr>
          </a:p>
          <a:p>
            <a:pPr marL="342900" lvl="0" indent="-342900">
              <a:spcBef>
                <a:spcPts val="1300"/>
              </a:spcBef>
              <a:spcAft>
                <a:spcPts val="1300"/>
              </a:spcAft>
              <a:buAutoNum type="arabicParenBoth"/>
            </a:pPr>
            <a:r>
              <a:rPr lang="en-US" altLang="zh-CN" sz="1400" b="1" kern="100" dirty="0">
                <a:effectLst/>
                <a:latin typeface="Times New Roman" panose="02020603050405020304" pitchFamily="18" charset="0"/>
                <a:ea typeface="微软雅黑" panose="020B0503020204020204" pitchFamily="34" charset="-122"/>
              </a:rPr>
              <a:t>GAN</a:t>
            </a:r>
            <a:r>
              <a:rPr lang="zh-CN" altLang="zh-CN" sz="1400" b="1" kern="100" dirty="0">
                <a:effectLst/>
                <a:latin typeface="Times New Roman" panose="02020603050405020304" pitchFamily="18" charset="0"/>
                <a:ea typeface="微软雅黑" panose="020B0503020204020204" pitchFamily="34" charset="-122"/>
              </a:rPr>
              <a:t>块</a:t>
            </a:r>
            <a:r>
              <a:rPr lang="zh-CN" altLang="en-US" sz="1400" b="1" kern="100" dirty="0">
                <a:effectLst/>
                <a:latin typeface="Times New Roman" panose="02020603050405020304" pitchFamily="18" charset="0"/>
                <a:ea typeface="微软雅黑" panose="020B0503020204020204" pitchFamily="34" charset="-122"/>
              </a:rPr>
              <a:t>的</a:t>
            </a:r>
            <a:r>
              <a:rPr lang="zh-CN" altLang="zh-CN" sz="1400" b="1" kern="100" dirty="0">
                <a:effectLst/>
                <a:latin typeface="Times New Roman" panose="02020603050405020304" pitchFamily="18" charset="0"/>
                <a:ea typeface="微软雅黑" panose="020B0503020204020204" pitchFamily="34" charset="-122"/>
              </a:rPr>
              <a:t>设计使得它们可以很容易地嵌入到</a:t>
            </a:r>
            <a:r>
              <a:rPr lang="en-US" altLang="zh-CN" sz="1400" b="1" kern="100" dirty="0">
                <a:effectLst/>
                <a:latin typeface="Times New Roman" panose="02020603050405020304" pitchFamily="18" charset="0"/>
                <a:ea typeface="微软雅黑" panose="020B0503020204020204" pitchFamily="34" charset="-122"/>
              </a:rPr>
              <a:t>U</a:t>
            </a:r>
            <a:r>
              <a:rPr lang="zh-CN" altLang="zh-CN" sz="1400" b="1" kern="100" dirty="0">
                <a:effectLst/>
                <a:latin typeface="Times New Roman" panose="02020603050405020304" pitchFamily="18" charset="0"/>
                <a:ea typeface="微软雅黑" panose="020B0503020204020204" pitchFamily="34" charset="-122"/>
              </a:rPr>
              <a:t>形</a:t>
            </a:r>
            <a:r>
              <a:rPr lang="en-US" altLang="zh-CN" sz="1400" b="1" kern="100" dirty="0">
                <a:effectLst/>
                <a:latin typeface="Times New Roman" panose="02020603050405020304" pitchFamily="18" charset="0"/>
                <a:ea typeface="微软雅黑" panose="020B0503020204020204" pitchFamily="34" charset="-122"/>
              </a:rPr>
              <a:t>DNN</a:t>
            </a:r>
            <a:r>
              <a:rPr lang="zh-CN" altLang="zh-CN" sz="1400" b="1" kern="100" dirty="0">
                <a:effectLst/>
                <a:latin typeface="Times New Roman" panose="02020603050405020304" pitchFamily="18" charset="0"/>
                <a:ea typeface="微软雅黑" panose="020B0503020204020204" pitchFamily="34" charset="-122"/>
              </a:rPr>
              <a:t>中以进行微调。</a:t>
            </a:r>
            <a:r>
              <a:rPr lang="en-US" altLang="zh-CN" sz="1400" b="1" kern="100" dirty="0">
                <a:effectLst/>
                <a:latin typeface="Times New Roman" panose="02020603050405020304" pitchFamily="18" charset="0"/>
                <a:ea typeface="微软雅黑" panose="020B0503020204020204" pitchFamily="34" charset="-122"/>
              </a:rPr>
              <a:t> </a:t>
            </a:r>
            <a:r>
              <a:rPr lang="en-US" altLang="zh-CN" sz="1400" b="0" kern="100" dirty="0">
                <a:effectLst/>
                <a:latin typeface="Times New Roman" panose="02020603050405020304" pitchFamily="18" charset="0"/>
                <a:ea typeface="微软雅黑" panose="020B0503020204020204" pitchFamily="34" charset="-122"/>
              </a:rPr>
              <a:t>GAN</a:t>
            </a:r>
            <a:r>
              <a:rPr lang="zh-CN" altLang="zh-CN" sz="1400" b="0" kern="100" dirty="0">
                <a:effectLst/>
                <a:latin typeface="Times New Roman" panose="02020603050405020304" pitchFamily="18" charset="0"/>
                <a:ea typeface="微软雅黑" panose="020B0503020204020204" pitchFamily="34" charset="-122"/>
              </a:rPr>
              <a:t>的潜在</a:t>
            </a:r>
            <a:r>
              <a:rPr lang="zh-CN" altLang="en-US" sz="1400" b="0" kern="100" dirty="0">
                <a:effectLst/>
                <a:latin typeface="Times New Roman" panose="02020603050405020304" pitchFamily="18" charset="0"/>
                <a:ea typeface="微软雅黑" panose="020B0503020204020204" pitchFamily="34" charset="-122"/>
              </a:rPr>
              <a:t>编</a:t>
            </a:r>
            <a:r>
              <a:rPr lang="zh-CN" altLang="zh-CN" sz="1400" b="0" kern="100" dirty="0">
                <a:effectLst/>
                <a:latin typeface="Times New Roman" panose="02020603050405020304" pitchFamily="18" charset="0"/>
                <a:ea typeface="微软雅黑" panose="020B0503020204020204" pitchFamily="34" charset="-122"/>
              </a:rPr>
              <a:t>码和噪声输入分别从</a:t>
            </a:r>
            <a:r>
              <a:rPr lang="en-US" altLang="zh-CN" sz="1400" b="0" kern="100" dirty="0">
                <a:effectLst/>
                <a:latin typeface="Times New Roman" panose="02020603050405020304" pitchFamily="18" charset="0"/>
                <a:ea typeface="微软雅黑" panose="020B0503020204020204" pitchFamily="34" charset="-122"/>
              </a:rPr>
              <a:t>DNN</a:t>
            </a:r>
            <a:r>
              <a:rPr lang="zh-CN" altLang="zh-CN" sz="1400" b="0" kern="100" dirty="0">
                <a:effectLst/>
                <a:latin typeface="Times New Roman" panose="02020603050405020304" pitchFamily="18" charset="0"/>
                <a:ea typeface="微软雅黑" panose="020B0503020204020204" pitchFamily="34" charset="-122"/>
              </a:rPr>
              <a:t>的深层和浅的特征产生，以相应地重建全局结构、局部面部（</a:t>
            </a:r>
            <a:r>
              <a:rPr lang="en-US" altLang="zh-CN" sz="1400" b="0" kern="100" dirty="0">
                <a:effectLst/>
                <a:latin typeface="Times New Roman" panose="02020603050405020304" pitchFamily="18" charset="0"/>
                <a:ea typeface="微软雅黑" panose="020B0503020204020204" pitchFamily="34" charset="-122"/>
              </a:rPr>
              <a:t>Face</a:t>
            </a:r>
            <a:r>
              <a:rPr lang="zh-CN" altLang="zh-CN" sz="1400" b="0" kern="100" dirty="0">
                <a:effectLst/>
                <a:latin typeface="Times New Roman" panose="02020603050405020304" pitchFamily="18" charset="0"/>
                <a:ea typeface="微软雅黑" panose="020B0503020204020204" pitchFamily="34" charset="-122"/>
              </a:rPr>
              <a:t>）细节和图像的背景。</a:t>
            </a:r>
            <a:endParaRPr lang="en-US" altLang="zh-CN" sz="1400" b="1" kern="100" dirty="0">
              <a:latin typeface="Times New Roman" panose="02020603050405020304" pitchFamily="18" charset="0"/>
              <a:ea typeface="微软雅黑" panose="020B0503020204020204" pitchFamily="34" charset="-122"/>
            </a:endParaRPr>
          </a:p>
          <a:p>
            <a:pPr marL="342900" lvl="0" indent="-342900">
              <a:spcBef>
                <a:spcPts val="1300"/>
              </a:spcBef>
              <a:spcAft>
                <a:spcPts val="1300"/>
              </a:spcAft>
              <a:buAutoNum type="arabicParenBoth"/>
            </a:pPr>
            <a:r>
              <a:rPr lang="zh-CN" altLang="zh-CN" sz="1400" b="0" kern="100" dirty="0">
                <a:effectLst/>
                <a:latin typeface="Times New Roman" panose="02020603050405020304" pitchFamily="18" charset="0"/>
                <a:ea typeface="微软雅黑" panose="020B0503020204020204" pitchFamily="34" charset="-122"/>
              </a:rPr>
              <a:t>我们的模型</a:t>
            </a:r>
            <a:r>
              <a:rPr lang="zh-CN" altLang="zh-CN" sz="1400" b="1" kern="100" dirty="0">
                <a:effectLst/>
                <a:latin typeface="Times New Roman" panose="02020603050405020304" pitchFamily="18" charset="0"/>
                <a:ea typeface="微软雅黑" panose="020B0503020204020204" pitchFamily="34" charset="-122"/>
              </a:rPr>
              <a:t>在</a:t>
            </a:r>
            <a:r>
              <a:rPr lang="en-US" altLang="zh-CN" sz="1400" b="1" kern="100" dirty="0">
                <a:effectLst/>
                <a:latin typeface="Times New Roman" panose="02020603050405020304" pitchFamily="18" charset="0"/>
                <a:ea typeface="微软雅黑" panose="020B0503020204020204" pitchFamily="34" charset="-122"/>
              </a:rPr>
              <a:t>BFR</a:t>
            </a:r>
            <a:r>
              <a:rPr lang="zh-CN" altLang="zh-CN" sz="1400" b="1" kern="100" dirty="0">
                <a:effectLst/>
                <a:latin typeface="Times New Roman" panose="02020603050405020304" pitchFamily="18" charset="0"/>
                <a:ea typeface="微软雅黑" panose="020B0503020204020204" pitchFamily="34" charset="-122"/>
              </a:rPr>
              <a:t>达到了新的</a:t>
            </a:r>
            <a:r>
              <a:rPr lang="en-US" altLang="zh-CN" sz="1400" b="1" kern="100" dirty="0" err="1">
                <a:effectLst/>
                <a:latin typeface="Times New Roman" panose="02020603050405020304" pitchFamily="18" charset="0"/>
                <a:ea typeface="微软雅黑" panose="020B0503020204020204" pitchFamily="34" charset="-122"/>
              </a:rPr>
              <a:t>sota</a:t>
            </a:r>
            <a:r>
              <a:rPr lang="zh-CN" altLang="zh-CN" sz="1400" b="1" kern="100" dirty="0">
                <a:effectLst/>
                <a:latin typeface="Times New Roman" panose="02020603050405020304" pitchFamily="18" charset="0"/>
                <a:ea typeface="微软雅黑" panose="020B0503020204020204" pitchFamily="34" charset="-122"/>
              </a:rPr>
              <a:t>效果</a:t>
            </a:r>
            <a:r>
              <a:rPr lang="zh-CN" altLang="zh-CN" sz="1400" b="0" kern="100" dirty="0">
                <a:effectLst/>
                <a:latin typeface="Times New Roman" panose="02020603050405020304" pitchFamily="18" charset="0"/>
                <a:ea typeface="微软雅黑" panose="020B0503020204020204" pitchFamily="34" charset="-122"/>
              </a:rPr>
              <a:t>。它能够处理现实场景中拍摄的严重退化的人脸图像。</a:t>
            </a:r>
            <a:endParaRPr lang="zh-CN" altLang="zh-CN" sz="1400" b="1" kern="100" dirty="0">
              <a:effectLst/>
              <a:latin typeface="Times New Roman" panose="02020603050405020304" pitchFamily="18" charset="0"/>
              <a:ea typeface="微软雅黑" panose="020B0503020204020204" pitchFamily="34" charset="-122"/>
            </a:endParaRPr>
          </a:p>
        </p:txBody>
      </p:sp>
      <p:pic>
        <p:nvPicPr>
          <p:cNvPr id="21" name="图片 20">
            <a:extLst>
              <a:ext uri="{FF2B5EF4-FFF2-40B4-BE49-F238E27FC236}">
                <a16:creationId xmlns:a16="http://schemas.microsoft.com/office/drawing/2014/main" id="{89B1783B-048C-40BE-ADDD-57E1AC56DDE7}"/>
              </a:ext>
            </a:extLst>
          </p:cNvPr>
          <p:cNvPicPr/>
          <p:nvPr/>
        </p:nvPicPr>
        <p:blipFill>
          <a:blip r:embed="rId5"/>
          <a:stretch>
            <a:fillRect/>
          </a:stretch>
        </p:blipFill>
        <p:spPr>
          <a:xfrm>
            <a:off x="7005357" y="1132079"/>
            <a:ext cx="4789947" cy="2194567"/>
          </a:xfrm>
          <a:prstGeom prst="rect">
            <a:avLst/>
          </a:prstGeom>
        </p:spPr>
      </p:pic>
      <p:sp>
        <p:nvSpPr>
          <p:cNvPr id="19" name="Rectangle 2">
            <a:extLst>
              <a:ext uri="{FF2B5EF4-FFF2-40B4-BE49-F238E27FC236}">
                <a16:creationId xmlns:a16="http://schemas.microsoft.com/office/drawing/2014/main" id="{2A359751-4154-43C6-AE78-4C2CF1400D7D}"/>
              </a:ext>
            </a:extLst>
          </p:cNvPr>
          <p:cNvSpPr>
            <a:spLocks noChangeArrowheads="1"/>
          </p:cNvSpPr>
          <p:nvPr/>
        </p:nvSpPr>
        <p:spPr bwMode="auto">
          <a:xfrm>
            <a:off x="6761058" y="3429000"/>
            <a:ext cx="5149426"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我们首先训练一个</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GAN</a:t>
            </a:r>
            <a:r>
              <a:rPr kumimoji="0" lang="zh-CN" altLang="en-US"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先验网络，然后将其嵌入到</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DNN</a:t>
            </a:r>
            <a:r>
              <a:rPr kumimoji="0" lang="zh-CN" altLang="en-US"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中作为</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HQ</a:t>
            </a:r>
            <a:r>
              <a:rPr kumimoji="0" lang="zh-CN" altLang="en-US"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人脸图像恢复的解码器。我们称为</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GAN</a:t>
            </a:r>
            <a:r>
              <a:rPr kumimoji="0" lang="zh-CN" altLang="en-US"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先验嵌入式网络</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(GPEN)</a:t>
            </a:r>
            <a:r>
              <a:rPr kumimoji="0" lang="zh-CN" altLang="en-US"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p>
          <a:p>
            <a:pPr indent="266700" eaLnBrk="0" fontAlgn="base" hangingPunct="0">
              <a:spcBef>
                <a:spcPct val="0"/>
              </a:spcBef>
              <a:spcAft>
                <a:spcPct val="0"/>
              </a:spcAft>
            </a:pP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GPEN</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的第一部分是</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CNN</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编码器，它学习将输入的退化图像</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映射到</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GAN</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的潜在空间</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中的期望潜在编码</a:t>
            </a:r>
            <a:r>
              <a:rPr kumimoji="0" lang="en-US" altLang="zh-CN" sz="14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。然后</a:t>
            </a:r>
            <a:r>
              <a:rPr kumimoji="0" lang="en-US" altLang="zh-CN" sz="1400" b="0" i="0" u="none" strike="noStrike" cap="none" normalizeH="0" baseline="0" dirty="0" err="1">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GaN</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先验</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网</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络可以通过               </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再现所需的</a:t>
            </a: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HQ</a:t>
            </a:r>
            <a:r>
              <a:rPr lang="zh-CN"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面部图像，这个生成过程基本上是一对一的映射。</a:t>
            </a:r>
            <a:r>
              <a:rPr lang="zh-CN" altLang="zh-CN" sz="1400" kern="100" dirty="0">
                <a:effectLst/>
                <a:latin typeface="微软雅黑" panose="020B0503020204020204" pitchFamily="34" charset="-122"/>
                <a:ea typeface="Times New Roman" panose="02020603050405020304" pitchFamily="18" charset="0"/>
                <a:cs typeface="Times New Roman" panose="02020603050405020304" pitchFamily="18" charset="0"/>
              </a:rPr>
              <a:t> </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 name="图片 24">
            <a:extLst>
              <a:ext uri="{FF2B5EF4-FFF2-40B4-BE49-F238E27FC236}">
                <a16:creationId xmlns:a16="http://schemas.microsoft.com/office/drawing/2014/main" id="{14ECDAEC-A2AF-4B6A-8219-E6F82D776A7F}"/>
              </a:ext>
            </a:extLst>
          </p:cNvPr>
          <p:cNvPicPr/>
          <p:nvPr/>
        </p:nvPicPr>
        <p:blipFill>
          <a:blip r:embed="rId6"/>
          <a:stretch>
            <a:fillRect/>
          </a:stretch>
        </p:blipFill>
        <p:spPr>
          <a:xfrm>
            <a:off x="7788699" y="4540250"/>
            <a:ext cx="671195" cy="189653"/>
          </a:xfrm>
          <a:prstGeom prst="rect">
            <a:avLst/>
          </a:prstGeom>
        </p:spPr>
      </p:pic>
      <p:pic>
        <p:nvPicPr>
          <p:cNvPr id="27" name="图片 26">
            <a:extLst>
              <a:ext uri="{FF2B5EF4-FFF2-40B4-BE49-F238E27FC236}">
                <a16:creationId xmlns:a16="http://schemas.microsoft.com/office/drawing/2014/main" id="{471B797F-2B01-459F-B673-47313C3325F0}"/>
              </a:ext>
            </a:extLst>
          </p:cNvPr>
          <p:cNvPicPr/>
          <p:nvPr/>
        </p:nvPicPr>
        <p:blipFill>
          <a:blip r:embed="rId7"/>
          <a:stretch>
            <a:fillRect/>
          </a:stretch>
        </p:blipFill>
        <p:spPr>
          <a:xfrm>
            <a:off x="7680325" y="5254235"/>
            <a:ext cx="3522768" cy="1406660"/>
          </a:xfrm>
          <a:prstGeom prst="rect">
            <a:avLst/>
          </a:prstGeom>
        </p:spPr>
      </p:pic>
      <p:sp>
        <p:nvSpPr>
          <p:cNvPr id="28" name="灯片编号占位符 27">
            <a:extLst>
              <a:ext uri="{FF2B5EF4-FFF2-40B4-BE49-F238E27FC236}">
                <a16:creationId xmlns:a16="http://schemas.microsoft.com/office/drawing/2014/main" id="{AAC759C4-08B7-4B94-84A4-924230F1DF3B}"/>
              </a:ext>
            </a:extLst>
          </p:cNvPr>
          <p:cNvSpPr>
            <a:spLocks noGrp="1"/>
          </p:cNvSpPr>
          <p:nvPr>
            <p:ph type="sldNum" sz="quarter" idx="11"/>
          </p:nvPr>
        </p:nvSpPr>
        <p:spPr/>
        <p:txBody>
          <a:bodyPr/>
          <a:lstStyle/>
          <a:p>
            <a:fld id="{1D13DDC3-3872-48EC-85E2-1E675C5F13D3}" type="slidenum">
              <a:rPr lang="zh-CN" altLang="en-US" smtClean="0"/>
              <a:t>9</a:t>
            </a:fld>
            <a:endParaRPr lang="zh-CN" altLang="en-US"/>
          </a:p>
        </p:txBody>
      </p:sp>
    </p:spTree>
    <p:custDataLst>
      <p:tags r:id="rId1"/>
    </p:custDataLst>
    <p:extLst>
      <p:ext uri="{BB962C8B-B14F-4D97-AF65-F5344CB8AC3E}">
        <p14:creationId xmlns:p14="http://schemas.microsoft.com/office/powerpoint/2010/main" val="3759104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1630</TotalTime>
  <Words>4823</Words>
  <Application>Microsoft Office PowerPoint</Application>
  <PresentationFormat>宽屏</PresentationFormat>
  <Paragraphs>276</Paragraphs>
  <Slides>21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宋体</vt:lpstr>
      <vt:lpstr>微软雅黑</vt:lpstr>
      <vt:lpstr>思源黑体 CN Normal</vt:lpstr>
      <vt:lpstr>等线</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Zou Liuwen</cp:lastModifiedBy>
  <cp:revision>400</cp:revision>
  <dcterms:created xsi:type="dcterms:W3CDTF">2019-06-19T02:08:00Z</dcterms:created>
  <dcterms:modified xsi:type="dcterms:W3CDTF">2021-11-13T05:56:35Z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v1.0_mb_ppjPqx0qmssBDKIU5bG/jA==</vt:lpwstr>
  </property>
</Properties>
</file>